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7"/>
  </p:notesMasterIdLst>
  <p:sldIdLst>
    <p:sldId id="10985" r:id="rId5"/>
    <p:sldId id="10953" r:id="rId6"/>
    <p:sldId id="10986" r:id="rId7"/>
    <p:sldId id="10987" r:id="rId8"/>
    <p:sldId id="10965" r:id="rId9"/>
    <p:sldId id="10988" r:id="rId10"/>
    <p:sldId id="10989" r:id="rId11"/>
    <p:sldId id="10990" r:id="rId12"/>
    <p:sldId id="10991" r:id="rId13"/>
    <p:sldId id="11019" r:id="rId14"/>
    <p:sldId id="10992" r:id="rId15"/>
    <p:sldId id="10993" r:id="rId16"/>
    <p:sldId id="10994" r:id="rId17"/>
    <p:sldId id="10995" r:id="rId18"/>
    <p:sldId id="10996" r:id="rId19"/>
    <p:sldId id="10997" r:id="rId20"/>
    <p:sldId id="10998" r:id="rId21"/>
    <p:sldId id="10999" r:id="rId22"/>
    <p:sldId id="11020" r:id="rId23"/>
    <p:sldId id="11000" r:id="rId24"/>
    <p:sldId id="11002" r:id="rId25"/>
    <p:sldId id="11003" r:id="rId26"/>
    <p:sldId id="11021" r:id="rId27"/>
    <p:sldId id="11004" r:id="rId28"/>
    <p:sldId id="11005" r:id="rId29"/>
    <p:sldId id="11008" r:id="rId30"/>
    <p:sldId id="11022" r:id="rId31"/>
    <p:sldId id="11007" r:id="rId32"/>
    <p:sldId id="11006" r:id="rId33"/>
    <p:sldId id="11023" r:id="rId34"/>
    <p:sldId id="11009" r:id="rId35"/>
    <p:sldId id="11010" r:id="rId36"/>
    <p:sldId id="11024" r:id="rId37"/>
    <p:sldId id="11011" r:id="rId38"/>
    <p:sldId id="11012" r:id="rId39"/>
    <p:sldId id="11013" r:id="rId40"/>
    <p:sldId id="11025" r:id="rId41"/>
    <p:sldId id="11014" r:id="rId42"/>
    <p:sldId id="11016" r:id="rId43"/>
    <p:sldId id="11015" r:id="rId44"/>
    <p:sldId id="11017" r:id="rId45"/>
    <p:sldId id="11018" r:id="rId46"/>
  </p:sldIdLst>
  <p:sldSz cx="12192000" cy="6858000"/>
  <p:notesSz cx="6858000" cy="91440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C55BC9-A1BE-4E6D-85E2-9D06F7121711}" v="2" dt="2021-04-02T14:25:29.528"/>
    <p1510:client id="{A98D060F-BCB5-E8B6-0AE8-50037A70D22A}" v="4" dt="2021-04-01T09:11:23.867"/>
    <p1510:client id="{BD0F6975-95B9-FB41-867A-DBBE23BF5CA0}" v="70" dt="2021-03-31T17:58:42.8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rina-Florentina MOISĂ (108075)" userId="S::irina.moisa_stud.acs.upb.ro#ext#@adobe.onmicrosoft.com::b47ded9e-6a6d-4a93-a1b2-a6350f7e1a15" providerId="AD" clId="Web-{1BC55BC9-A1BE-4E6D-85E2-9D06F7121711}"/>
    <pc:docChg chg="modSld">
      <pc:chgData name="Irina-Florentina MOISĂ (108075)" userId="S::irina.moisa_stud.acs.upb.ro#ext#@adobe.onmicrosoft.com::b47ded9e-6a6d-4a93-a1b2-a6350f7e1a15" providerId="AD" clId="Web-{1BC55BC9-A1BE-4E6D-85E2-9D06F7121711}" dt="2021-04-02T14:25:29.528" v="1" actId="1076"/>
      <pc:docMkLst>
        <pc:docMk/>
      </pc:docMkLst>
      <pc:sldChg chg="modSp">
        <pc:chgData name="Irina-Florentina MOISĂ (108075)" userId="S::irina.moisa_stud.acs.upb.ro#ext#@adobe.onmicrosoft.com::b47ded9e-6a6d-4a93-a1b2-a6350f7e1a15" providerId="AD" clId="Web-{1BC55BC9-A1BE-4E6D-85E2-9D06F7121711}" dt="2021-04-02T14:25:29.528" v="1" actId="1076"/>
        <pc:sldMkLst>
          <pc:docMk/>
          <pc:sldMk cId="1470611719" sldId="10993"/>
        </pc:sldMkLst>
        <pc:picChg chg="mod">
          <ac:chgData name="Irina-Florentina MOISĂ (108075)" userId="S::irina.moisa_stud.acs.upb.ro#ext#@adobe.onmicrosoft.com::b47ded9e-6a6d-4a93-a1b2-a6350f7e1a15" providerId="AD" clId="Web-{1BC55BC9-A1BE-4E6D-85E2-9D06F7121711}" dt="2021-04-02T14:25:29.528" v="1" actId="1076"/>
          <ac:picMkLst>
            <pc:docMk/>
            <pc:sldMk cId="1470611719" sldId="10993"/>
            <ac:picMk id="6" creationId="{285F8ECD-0AED-DC45-B1BC-594FF284CDAA}"/>
          </ac:picMkLst>
        </pc:picChg>
      </pc:sldChg>
    </pc:docChg>
  </pc:docChgLst>
  <pc:docChgLst>
    <pc:chgData name="Isabella Minca" userId="S::minca@adobe.com::a6354c25-c2f4-483b-9aa1-83b2f8828973" providerId="AD" clId="Web-{A98D060F-BCB5-E8B6-0AE8-50037A70D22A}"/>
    <pc:docChg chg="modSld">
      <pc:chgData name="Isabella Minca" userId="S::minca@adobe.com::a6354c25-c2f4-483b-9aa1-83b2f8828973" providerId="AD" clId="Web-{A98D060F-BCB5-E8B6-0AE8-50037A70D22A}" dt="2021-04-01T09:11:23.867" v="3" actId="1076"/>
      <pc:docMkLst>
        <pc:docMk/>
      </pc:docMkLst>
      <pc:sldChg chg="addSp delSp modSp">
        <pc:chgData name="Isabella Minca" userId="S::minca@adobe.com::a6354c25-c2f4-483b-9aa1-83b2f8828973" providerId="AD" clId="Web-{A98D060F-BCB5-E8B6-0AE8-50037A70D22A}" dt="2021-04-01T09:11:23.867" v="3" actId="1076"/>
        <pc:sldMkLst>
          <pc:docMk/>
          <pc:sldMk cId="2743690555" sldId="11011"/>
        </pc:sldMkLst>
        <pc:picChg chg="add mod">
          <ac:chgData name="Isabella Minca" userId="S::minca@adobe.com::a6354c25-c2f4-483b-9aa1-83b2f8828973" providerId="AD" clId="Web-{A98D060F-BCB5-E8B6-0AE8-50037A70D22A}" dt="2021-04-01T09:11:23.867" v="3" actId="1076"/>
          <ac:picMkLst>
            <pc:docMk/>
            <pc:sldMk cId="2743690555" sldId="11011"/>
            <ac:picMk id="3" creationId="{51C3F370-3A7B-450B-A5E4-643F971422B8}"/>
          </ac:picMkLst>
        </pc:picChg>
        <pc:picChg chg="del">
          <ac:chgData name="Isabella Minca" userId="S::minca@adobe.com::a6354c25-c2f4-483b-9aa1-83b2f8828973" providerId="AD" clId="Web-{A98D060F-BCB5-E8B6-0AE8-50037A70D22A}" dt="2021-04-01T09:11:19.539" v="1"/>
          <ac:picMkLst>
            <pc:docMk/>
            <pc:sldMk cId="2743690555" sldId="11011"/>
            <ac:picMk id="4" creationId="{C4185641-0B26-144C-8751-1915D2955D0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E460A-F2EF-5A41-ADC0-08BDCD69F0E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A5ADA-2C51-FB4B-A2D5-4F8F26E64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4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0A5ADA-2C51-FB4B-A2D5-4F8F26E64D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9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0A5ADA-2C51-FB4B-A2D5-4F8F26E64D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99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47B07-3A2B-EA4F-8203-BE6FF9954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F2260-77B4-8149-8A5C-98722C1C5F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19856-68D1-284D-90DD-8A350DDB8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573B5-9243-364D-8780-9AC8CFF22AB5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28648-2E55-F144-9ABB-5FC36361C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42688-95F0-7F41-9B2B-20F2145FB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0BAD-11F7-504D-A215-AE8A80F3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64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6A89D-EBD4-264B-AD04-756B32D89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4BB68-D9E0-C24C-AC31-FF287096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22B3C-032D-444F-BFE5-B1373DE15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573B5-9243-364D-8780-9AC8CFF22AB5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7E222-B29B-EF4C-A2AF-9CE3A627B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9E29E-7DEF-1B42-AB2E-2001B115E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0BAD-11F7-504D-A215-AE8A80F3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31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5F579F-7C84-2148-8EF4-A501D98E06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134F2D-B2BB-8943-891D-8C22BF6F90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7A0A4-AD36-4F43-977B-835FD1615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573B5-9243-364D-8780-9AC8CFF22AB5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4A532-1E2B-3F47-947B-E7411042F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251B-61B4-EF4B-839F-C513D0243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0BAD-11F7-504D-A215-AE8A80F3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81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Creative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E8D1364-51F0-424A-A4CF-757B9E1993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E1DA862-673D-41FC-ACAF-B7CD4450E7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04278" y="2798064"/>
            <a:ext cx="5917709" cy="1216152"/>
          </a:xfrm>
        </p:spPr>
        <p:txBody>
          <a:bodyPr wrap="square" lIns="0" tIns="0" rIns="0" bIns="0" anchor="t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204278" y="4123943"/>
            <a:ext cx="5908563" cy="1078992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 descr="Adobe">
            <a:extLst>
              <a:ext uri="{FF2B5EF4-FFF2-40B4-BE49-F238E27FC236}">
                <a16:creationId xmlns:a16="http://schemas.microsoft.com/office/drawing/2014/main" id="{20C5AD4F-DFA9-4AEA-80AB-701796771AC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826" y="2904990"/>
            <a:ext cx="704135" cy="9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56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B9ADD37C-2727-4A40-9CE0-0724FC52E6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914400"/>
            <a:ext cx="8012231" cy="585216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9631ABC-0F20-4732-9A2E-F2D10704DBF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5544" y="1920240"/>
            <a:ext cx="8012231" cy="3858768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Divider - Creative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B2FCFFB-43E8-480E-B752-9991BF31E9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04278" y="2798064"/>
            <a:ext cx="852290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Creative Cloud">
            <a:extLst>
              <a:ext uri="{FF2B5EF4-FFF2-40B4-BE49-F238E27FC236}">
                <a16:creationId xmlns:a16="http://schemas.microsoft.com/office/drawing/2014/main" id="{D69103F8-3A64-4FA4-ADC2-3E62E7832D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826" y="2840441"/>
            <a:ext cx="704135" cy="52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51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28ED2-3311-A44A-BF25-E1E71169E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E7A7C-CC82-2A42-BE46-C98CCCE0B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FF99E-AC6F-BD48-9587-AC89A0933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573B5-9243-364D-8780-9AC8CFF22AB5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4FFA7-24DA-1A41-B300-B1C47CCCD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200F1-8E2A-B447-B088-84576D15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0BAD-11F7-504D-A215-AE8A80F3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93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B218D-C989-D841-BEE1-215D2ABE6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A619C-718B-194A-BD29-D1A7EC13D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41CF0-4DB1-6F45-B8E0-E73D9BA43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573B5-9243-364D-8780-9AC8CFF22AB5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BAF2C-9132-A64D-9416-B0EF4103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CAF97-D75D-BB47-B957-A7DEB191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0BAD-11F7-504D-A215-AE8A80F3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53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AA1C-5CB0-4B4E-BC9B-DD9B16719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D7BBD-A898-AE45-AD9E-BFFDB04385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CC329A-1EAC-9948-B8D1-D4E875744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01001-6A19-C949-9B32-8F28B30EF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573B5-9243-364D-8780-9AC8CFF22AB5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3CA69-1E3D-674A-9053-7EAC962A4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4CF62-62A8-224B-B4E8-A8E808010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0BAD-11F7-504D-A215-AE8A80F3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53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53663-16BA-0D42-A363-D24CBDF85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8F01B-B759-E84E-A2BB-EAD0A4AA7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35DA47-6158-C943-B3F6-DA594DA65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41A9C0-2554-3149-A361-538F417EB8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68547E-025F-F641-B707-1A1DA92226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55D3D6-F2F2-0C4D-A1BF-2CE1C73BF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573B5-9243-364D-8780-9AC8CFF22AB5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1F046A-06DE-1A46-BD77-2E4644D5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DF7EAD-3C15-C84B-B7BF-518B5B31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0BAD-11F7-504D-A215-AE8A80F3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41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7DD1-18BD-C946-8CF0-BEBE70091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DCD29E-75CB-F343-93D6-F77D1653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573B5-9243-364D-8780-9AC8CFF22AB5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EDD09-55E4-6F45-935E-19BD0C16E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C13294-208D-CF44-97AE-EBDA98489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0BAD-11F7-504D-A215-AE8A80F3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78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3B1C97-81D0-244B-B8DD-28E525FF8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573B5-9243-364D-8780-9AC8CFF22AB5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ED12C1-2375-774D-AD0A-4BE21651B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56AB2-EA1E-8347-83BF-7A40FAD19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0BAD-11F7-504D-A215-AE8A80F3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15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1779C-5F00-8743-A47F-FE10C72E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261E3-3144-134D-8C1E-D6E069C72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AF7E0-8439-1F4E-A006-1CE1221F8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3BA70A-6542-C643-BE03-AE52DE62F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573B5-9243-364D-8780-9AC8CFF22AB5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4DD80-F880-C546-AE66-EB345E46F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C7D92-6C6A-3149-84F2-00F73CC3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0BAD-11F7-504D-A215-AE8A80F3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64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5D-C38B-254C-9BCF-FCDCFE9E9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A1E7C-85FE-E744-A69B-3DC6CE365E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48AE2-238F-8545-BA42-2ACE199A5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D46CE-198A-0C4F-9F9D-A3FB47699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573B5-9243-364D-8780-9AC8CFF22AB5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8441B-38E7-C24E-91C6-8D7268FD6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1F785-281E-8C40-93FD-8587370B2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0BAD-11F7-504D-A215-AE8A80F3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8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FE64F-7A22-DE4A-9A06-D1C3F5714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F49BA-D821-8546-9B24-BB3FA2C60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52403-7DA9-C44B-AAD6-1AA6F48ED5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573B5-9243-364D-8780-9AC8CFF22AB5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5B1C0-59EE-BB4D-B907-D9C7F9AEFD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9F9AB-25BF-1143-95E8-2F6D93E72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50BAD-11F7-504D-A215-AE8A80F3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71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E4DC75-68B1-4982-9B3F-B81052D185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4278" y="2798064"/>
            <a:ext cx="6697984" cy="1216152"/>
          </a:xfrm>
        </p:spPr>
        <p:txBody>
          <a:bodyPr/>
          <a:lstStyle/>
          <a:p>
            <a:r>
              <a:rPr lang="en-US" b="1">
                <a:latin typeface="Adobe Clean ExtraBold" panose="020B0503020404020204" pitchFamily="34" charset="0"/>
              </a:rPr>
              <a:t>Curs 2 – Mo</a:t>
            </a:r>
            <a:r>
              <a:rPr lang="en-GB" b="1" err="1">
                <a:latin typeface="Adobe Clean ExtraBold" panose="020B0503020404020204" pitchFamily="34" charset="0"/>
              </a:rPr>
              <a:t>ș</a:t>
            </a:r>
            <a:r>
              <a:rPr lang="en-US" b="1" err="1">
                <a:latin typeface="Adobe Clean ExtraBold" panose="020B0503020404020204" pitchFamily="34" charset="0"/>
              </a:rPr>
              <a:t>tenire</a:t>
            </a:r>
            <a:r>
              <a:rPr lang="en-US" b="1">
                <a:latin typeface="Adobe Clean ExtraBold" panose="020B0503020404020204" pitchFamily="34" charset="0"/>
              </a:rPr>
              <a:t> </a:t>
            </a:r>
            <a:r>
              <a:rPr lang="en-GB" b="1" err="1">
                <a:latin typeface="Adobe Clean ExtraBold" panose="020B0503020404020204" pitchFamily="34" charset="0"/>
              </a:rPr>
              <a:t>ș</a:t>
            </a:r>
            <a:r>
              <a:rPr lang="en-US" b="1" err="1">
                <a:latin typeface="Adobe Clean ExtraBold" panose="020B0503020404020204" pitchFamily="34" charset="0"/>
              </a:rPr>
              <a:t>i</a:t>
            </a:r>
            <a:r>
              <a:rPr lang="en-US" b="1">
                <a:latin typeface="Adobe Clean ExtraBold" panose="020B0503020404020204" pitchFamily="34" charset="0"/>
              </a:rPr>
              <a:t> </a:t>
            </a:r>
            <a:r>
              <a:rPr lang="en-US" b="1" err="1">
                <a:latin typeface="Adobe Clean ExtraBold" panose="020B0503020404020204" pitchFamily="34" charset="0"/>
              </a:rPr>
              <a:t>Polimorfism</a:t>
            </a:r>
            <a:endParaRPr lang="en-US" b="1">
              <a:latin typeface="Adobe Clean ExtraBold" panose="020B0503020404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1F90D9-0635-46E9-8453-58FEB28FB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4278" y="4849157"/>
            <a:ext cx="5908563" cy="1078992"/>
          </a:xfrm>
        </p:spPr>
        <p:txBody>
          <a:bodyPr/>
          <a:lstStyle/>
          <a:p>
            <a:r>
              <a:rPr lang="en-US">
                <a:latin typeface="Adobe Clean ExtraBold" panose="020B0903020404020204" pitchFamily="34" charset="0"/>
              </a:rPr>
              <a:t>Speaker: Isabella </a:t>
            </a:r>
            <a:r>
              <a:rPr lang="en-US" err="1">
                <a:latin typeface="Adobe Clean ExtraBold" panose="020B0903020404020204" pitchFamily="34" charset="0"/>
              </a:rPr>
              <a:t>Minc</a:t>
            </a:r>
            <a:r>
              <a:rPr lang="en-GB" err="1">
                <a:latin typeface="Adobe Clean ExtraBold" panose="020B0903020404020204" pitchFamily="34" charset="0"/>
              </a:rPr>
              <a:t>ă</a:t>
            </a:r>
            <a:endParaRPr lang="en-US">
              <a:latin typeface="Adobe Clean ExtraBold" panose="020B09030204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74329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E11D6-4AD8-423E-8F39-1365DAF9E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4278" y="2798064"/>
            <a:ext cx="8933114" cy="1737360"/>
          </a:xfrm>
        </p:spPr>
        <p:txBody>
          <a:bodyPr/>
          <a:lstStyle/>
          <a:p>
            <a:r>
              <a:rPr lang="en-US" b="1"/>
              <a:t>Friend </a:t>
            </a:r>
            <a:r>
              <a:rPr lang="en-GB" err="1">
                <a:latin typeface="Adobe Clean SemiLight" panose="020B0403020404020204" pitchFamily="34" charset="0"/>
              </a:rPr>
              <a:t>ș</a:t>
            </a:r>
            <a:r>
              <a:rPr lang="en-US" b="1" err="1"/>
              <a:t>i</a:t>
            </a:r>
            <a:r>
              <a:rPr lang="en-US" b="1"/>
              <a:t> supra</a:t>
            </a:r>
            <a:r>
              <a:rPr lang="en-GB" b="1" err="1"/>
              <a:t>î</a:t>
            </a:r>
            <a:r>
              <a:rPr lang="en-US" b="1" err="1"/>
              <a:t>nc</a:t>
            </a:r>
            <a:r>
              <a:rPr lang="en-GB" err="1">
                <a:latin typeface="Adobe Clean SemiLight" panose="020B0403020404020204" pitchFamily="34" charset="0"/>
              </a:rPr>
              <a:t>ă</a:t>
            </a:r>
            <a:r>
              <a:rPr lang="en-US" b="1" err="1"/>
              <a:t>rcarea</a:t>
            </a:r>
            <a:r>
              <a:rPr lang="en-US" b="1"/>
              <a:t> </a:t>
            </a:r>
            <a:r>
              <a:rPr lang="en-US" b="1" err="1"/>
              <a:t>operatorilor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81087311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4B8-B57E-407F-848F-575DB8B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799"/>
          </a:xfrm>
        </p:spPr>
        <p:txBody>
          <a:bodyPr>
            <a:normAutofit/>
          </a:bodyPr>
          <a:lstStyle/>
          <a:p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Clase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si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metode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“friend”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57EF7-77C2-5749-8C9A-5A89CF2D7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9881"/>
            <a:ext cx="2213919" cy="4657082"/>
          </a:xfrm>
        </p:spPr>
        <p:txBody>
          <a:bodyPr/>
          <a:lstStyle/>
          <a:p>
            <a:r>
              <a:rPr lang="en-US" sz="2000" err="1">
                <a:latin typeface="Adobe Clean SemiLight" panose="020B0403020404020204" pitchFamily="34" charset="0"/>
              </a:rPr>
              <a:t>Clasele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GB" sz="2000" err="1">
                <a:latin typeface="Adobe Clean SemiLight" panose="020B0403020404020204" pitchFamily="34" charset="0"/>
              </a:rPr>
              <a:t>ș</a:t>
            </a:r>
            <a:r>
              <a:rPr lang="en-US" sz="2000" err="1">
                <a:latin typeface="Adobe Clean SemiLight" panose="020B0403020404020204" pitchFamily="34" charset="0"/>
              </a:rPr>
              <a:t>i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metodele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marcate</a:t>
            </a:r>
            <a:r>
              <a:rPr lang="en-US" sz="2000">
                <a:latin typeface="Adobe Clean SemiLight" panose="020B0403020404020204" pitchFamily="34" charset="0"/>
              </a:rPr>
              <a:t> ca “friend” ale </a:t>
            </a:r>
            <a:r>
              <a:rPr lang="en-US" sz="2000" err="1">
                <a:latin typeface="Adobe Clean SemiLight" panose="020B0403020404020204" pitchFamily="34" charset="0"/>
              </a:rPr>
              <a:t>unei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clase</a:t>
            </a:r>
            <a:r>
              <a:rPr lang="en-US" sz="2000">
                <a:latin typeface="Adobe Clean SemiLight" panose="020B0403020404020204" pitchFamily="34" charset="0"/>
              </a:rPr>
              <a:t> pot </a:t>
            </a:r>
            <a:r>
              <a:rPr lang="en-US" sz="2000" err="1">
                <a:latin typeface="Adobe Clean SemiLight" panose="020B0403020404020204" pitchFamily="34" charset="0"/>
              </a:rPr>
              <a:t>accesa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membri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GB" sz="2000" err="1">
                <a:latin typeface="Adobe Clean SemiLight" panose="020B0403020404020204" pitchFamily="34" charset="0"/>
              </a:rPr>
              <a:t>privați</a:t>
            </a:r>
            <a:r>
              <a:rPr lang="en-GB" sz="2000">
                <a:latin typeface="Adobe Clean SemiLight" panose="020B0403020404020204" pitchFamily="34" charset="0"/>
              </a:rPr>
              <a:t> </a:t>
            </a:r>
            <a:r>
              <a:rPr lang="en-US" sz="2000">
                <a:latin typeface="Adobe Clean SemiLight" panose="020B0403020404020204" pitchFamily="34" charset="0"/>
              </a:rPr>
              <a:t>ai </a:t>
            </a:r>
            <a:r>
              <a:rPr lang="en-US" sz="2000" err="1">
                <a:latin typeface="Adobe Clean SemiLight" panose="020B0403020404020204" pitchFamily="34" charset="0"/>
              </a:rPr>
              <a:t>acesteia</a:t>
            </a:r>
            <a:endParaRPr lang="en-US" sz="2000">
              <a:latin typeface="Adobe Clean SemiLight" panose="020B0403020404020204" pitchFamily="34" charset="0"/>
            </a:endParaRPr>
          </a:p>
          <a:p>
            <a:endParaRPr lang="en-US" sz="2000">
              <a:latin typeface="Adobe Clean SemiLight" panose="020B0403020404020204" pitchFamily="34" charset="0"/>
            </a:endParaRPr>
          </a:p>
          <a:p>
            <a:r>
              <a:rPr lang="en-US" sz="2000" err="1">
                <a:latin typeface="Adobe Clean SemiLight" panose="020B0403020404020204" pitchFamily="34" charset="0"/>
              </a:rPr>
              <a:t>Exemplu</a:t>
            </a:r>
            <a:r>
              <a:rPr lang="en-US" sz="2000">
                <a:latin typeface="Adobe Clean SemiLight" panose="020B0403020404020204" pitchFamily="34" charset="0"/>
              </a:rPr>
              <a:t> de </a:t>
            </a:r>
            <a:r>
              <a:rPr lang="en-US" sz="2000" err="1">
                <a:latin typeface="Adobe Clean SemiLight" panose="020B0403020404020204" pitchFamily="34" charset="0"/>
              </a:rPr>
              <a:t>func</a:t>
            </a:r>
            <a:r>
              <a:rPr lang="en-GB" sz="2000" err="1">
                <a:latin typeface="Adobe Clean SemiLight" panose="020B0403020404020204" pitchFamily="34" charset="0"/>
              </a:rPr>
              <a:t>ț</a:t>
            </a:r>
            <a:r>
              <a:rPr lang="en-US" sz="2000" err="1">
                <a:latin typeface="Adobe Clean SemiLight" panose="020B0403020404020204" pitchFamily="34" charset="0"/>
              </a:rPr>
              <a:t>ie</a:t>
            </a:r>
            <a:r>
              <a:rPr lang="en-US" sz="2000">
                <a:latin typeface="Adobe Clean SemiLight" panose="020B0403020404020204" pitchFamily="34" charset="0"/>
              </a:rPr>
              <a:t> “friend”:</a:t>
            </a:r>
          </a:p>
          <a:p>
            <a:endParaRPr lang="en-US" sz="2000">
              <a:latin typeface="Adobe Clean SemiLight" panose="020B0403020404020204" pitchFamily="34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90E1992-C5F1-4446-B499-CA56B1FC5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324" y="704335"/>
            <a:ext cx="4979593" cy="568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41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4B8-B57E-407F-848F-575DB8B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799"/>
          </a:xfrm>
        </p:spPr>
        <p:txBody>
          <a:bodyPr>
            <a:normAutofit/>
          </a:bodyPr>
          <a:lstStyle/>
          <a:p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Clase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si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metode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“friend”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57EF7-77C2-5749-8C9A-5A89CF2D7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9881"/>
            <a:ext cx="2213919" cy="4657082"/>
          </a:xfrm>
        </p:spPr>
        <p:txBody>
          <a:bodyPr/>
          <a:lstStyle/>
          <a:p>
            <a:r>
              <a:rPr lang="en-US" sz="2000" err="1">
                <a:latin typeface="Adobe Clean SemiLight" panose="020B0403020404020204" pitchFamily="34" charset="0"/>
              </a:rPr>
              <a:t>Exemplu</a:t>
            </a:r>
            <a:r>
              <a:rPr lang="en-US" sz="2000">
                <a:latin typeface="Adobe Clean SemiLight" panose="020B0403020404020204" pitchFamily="34" charset="0"/>
              </a:rPr>
              <a:t> de </a:t>
            </a:r>
            <a:r>
              <a:rPr lang="en-US" sz="2000" err="1">
                <a:latin typeface="Adobe Clean SemiLight" panose="020B0403020404020204" pitchFamily="34" charset="0"/>
              </a:rPr>
              <a:t>clas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 “friend”: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85F8ECD-0AED-DC45-B1BC-594FF284C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0" y="470807"/>
            <a:ext cx="54610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11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4B8-B57E-407F-848F-575DB8B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799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Supra</a:t>
            </a:r>
            <a:r>
              <a:rPr lang="en-GB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î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ncarcarea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operatorilor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- intro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57EF7-77C2-5749-8C9A-5A89CF2D7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924" y="5452363"/>
            <a:ext cx="10515600" cy="518984"/>
          </a:xfrm>
        </p:spPr>
        <p:txBody>
          <a:bodyPr>
            <a:noAutofit/>
          </a:bodyPr>
          <a:lstStyle/>
          <a:p>
            <a:r>
              <a:rPr lang="en-US" sz="1900">
                <a:latin typeface="Adobe Clean SemiLight" panose="020B0403020404020204" pitchFamily="34" charset="0"/>
              </a:rPr>
              <a:t>Am </a:t>
            </a:r>
            <a:r>
              <a:rPr lang="en-US" sz="1900" err="1">
                <a:latin typeface="Adobe Clean SemiLight" panose="020B0403020404020204" pitchFamily="34" charset="0"/>
              </a:rPr>
              <a:t>dori</a:t>
            </a:r>
            <a:r>
              <a:rPr lang="en-US" sz="1900">
                <a:latin typeface="Adobe Clean SemiLight" panose="020B0403020404020204" pitchFamily="34" charset="0"/>
              </a:rPr>
              <a:t> s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1900">
                <a:latin typeface="Adobe Clean SemiLight" panose="020B0403020404020204" pitchFamily="34" charset="0"/>
              </a:rPr>
              <a:t> </a:t>
            </a:r>
            <a:r>
              <a:rPr lang="en-US" sz="1900" err="1">
                <a:latin typeface="Adobe Clean SemiLight" panose="020B0403020404020204" pitchFamily="34" charset="0"/>
              </a:rPr>
              <a:t>putem</a:t>
            </a:r>
            <a:r>
              <a:rPr lang="en-US" sz="1900">
                <a:latin typeface="Adobe Clean SemiLight" panose="020B0403020404020204" pitchFamily="34" charset="0"/>
              </a:rPr>
              <a:t> </a:t>
            </a:r>
            <a:r>
              <a:rPr lang="en-US" sz="1900" err="1">
                <a:latin typeface="Adobe Clean SemiLight" panose="020B0403020404020204" pitchFamily="34" charset="0"/>
              </a:rPr>
              <a:t>scrie</a:t>
            </a:r>
            <a:r>
              <a:rPr lang="en-US" sz="1900">
                <a:latin typeface="Adobe Clean SemiLight" panose="020B0403020404020204" pitchFamily="34" charset="0"/>
              </a:rPr>
              <a:t> opera</a:t>
            </a:r>
            <a:r>
              <a:rPr lang="en-GB" sz="1800" err="1">
                <a:latin typeface="Adobe Clean SemiLight" panose="020B0403020404020204" pitchFamily="34" charset="0"/>
              </a:rPr>
              <a:t>ț</a:t>
            </a:r>
            <a:r>
              <a:rPr lang="en-US" sz="1900" err="1">
                <a:latin typeface="Adobe Clean SemiLight" panose="020B0403020404020204" pitchFamily="34" charset="0"/>
              </a:rPr>
              <a:t>ia</a:t>
            </a:r>
            <a:r>
              <a:rPr lang="en-US" sz="1900">
                <a:latin typeface="Adobe Clean SemiLight" panose="020B0403020404020204" pitchFamily="34" charset="0"/>
              </a:rPr>
              <a:t> de </a:t>
            </a:r>
            <a:r>
              <a:rPr lang="en-US" sz="1900" err="1">
                <a:latin typeface="Adobe Clean SemiLight" panose="020B0403020404020204" pitchFamily="34" charset="0"/>
              </a:rPr>
              <a:t>adunare</a:t>
            </a:r>
            <a:r>
              <a:rPr lang="en-US" sz="1900">
                <a:latin typeface="Adobe Clean SemiLight" panose="020B0403020404020204" pitchFamily="34" charset="0"/>
              </a:rPr>
              <a:t> </a:t>
            </a:r>
            <a:r>
              <a:rPr lang="en-GB" sz="1900" err="1">
                <a:latin typeface="Adobe Clean SemiLight" panose="020B0403020404020204" pitchFamily="34" charset="0"/>
              </a:rPr>
              <a:t>într</a:t>
            </a:r>
            <a:r>
              <a:rPr lang="en-GB" sz="1900">
                <a:latin typeface="Adobe Clean SemiLight" panose="020B0403020404020204" pitchFamily="34" charset="0"/>
              </a:rPr>
              <a:t>-un </a:t>
            </a:r>
            <a:r>
              <a:rPr lang="en-US" sz="1900">
                <a:latin typeface="Adobe Clean SemiLight" panose="020B0403020404020204" pitchFamily="34" charset="0"/>
              </a:rPr>
              <a:t>mod </a:t>
            </a:r>
            <a:r>
              <a:rPr lang="en-US" sz="1900" err="1">
                <a:latin typeface="Adobe Clean SemiLight" panose="020B0403020404020204" pitchFamily="34" charset="0"/>
              </a:rPr>
              <a:t>mai</a:t>
            </a:r>
            <a:r>
              <a:rPr lang="en-US" sz="1900">
                <a:latin typeface="Adobe Clean SemiLight" panose="020B0403020404020204" pitchFamily="34" charset="0"/>
              </a:rPr>
              <a:t> natural (cum am </a:t>
            </a:r>
            <a:r>
              <a:rPr lang="en-US" sz="1900" err="1">
                <a:latin typeface="Adobe Clean SemiLight" panose="020B0403020404020204" pitchFamily="34" charset="0"/>
              </a:rPr>
              <a:t>scrie</a:t>
            </a:r>
            <a:r>
              <a:rPr lang="en-US" sz="1900">
                <a:latin typeface="Adobe Clean SemiLight" panose="020B0403020404020204" pitchFamily="34" charset="0"/>
              </a:rPr>
              <a:t> </a:t>
            </a:r>
            <a:r>
              <a:rPr lang="en-US" sz="1900" err="1">
                <a:latin typeface="Adobe Clean SemiLight" panose="020B0403020404020204" pitchFamily="34" charset="0"/>
              </a:rPr>
              <a:t>pentru</a:t>
            </a:r>
            <a:r>
              <a:rPr lang="en-US" sz="1900">
                <a:latin typeface="Adobe Clean SemiLight" panose="020B0403020404020204" pitchFamily="34" charset="0"/>
              </a:rPr>
              <a:t> </a:t>
            </a:r>
            <a:r>
              <a:rPr lang="en-US" sz="1900" err="1">
                <a:latin typeface="Adobe Clean SemiLight" panose="020B0403020404020204" pitchFamily="34" charset="0"/>
              </a:rPr>
              <a:t>numere</a:t>
            </a:r>
            <a:r>
              <a:rPr lang="en-US" sz="1900">
                <a:latin typeface="Adobe Clean SemiLight" panose="020B0403020404020204" pitchFamily="34" charset="0"/>
              </a:rPr>
              <a:t> </a:t>
            </a:r>
            <a:r>
              <a:rPr lang="en-US" sz="1900" err="1">
                <a:latin typeface="Adobe Clean SemiLight" panose="020B0403020404020204" pitchFamily="34" charset="0"/>
              </a:rPr>
              <a:t>reale</a:t>
            </a:r>
            <a:r>
              <a:rPr lang="en-US" sz="1900">
                <a:latin typeface="Adobe Clean SemiLight" panose="020B0403020404020204" pitchFamily="34" charset="0"/>
              </a:rPr>
              <a:t>):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35669B-0431-9640-8D56-8B6FC22D1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19488"/>
            <a:ext cx="9044459" cy="4332875"/>
          </a:xfrm>
          <a:prstGeom prst="rect">
            <a:avLst/>
          </a:prstGeom>
        </p:spPr>
      </p:pic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2D96135E-7966-D34D-AF93-1FFDE1136F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03" r="7075" b="29856"/>
          <a:stretch/>
        </p:blipFill>
        <p:spPr>
          <a:xfrm>
            <a:off x="1034697" y="6096853"/>
            <a:ext cx="2730843" cy="44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06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4B8-B57E-407F-848F-575DB8B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799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Supra</a:t>
            </a:r>
            <a:r>
              <a:rPr lang="en-GB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î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ncarcarea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operatorilor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-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sintaxa</a:t>
            </a:r>
            <a:endParaRPr lang="en-US" sz="2800" b="1">
              <a:solidFill>
                <a:srgbClr val="FF0000"/>
              </a:solidFill>
              <a:latin typeface="Adobe Clean ExtraBold" panose="020B0503020404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D38BAA-76C6-3242-949F-8A1F1C7DA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519"/>
            <a:ext cx="10515600" cy="887758"/>
          </a:xfrm>
        </p:spPr>
        <p:txBody>
          <a:bodyPr>
            <a:normAutofit/>
          </a:bodyPr>
          <a:lstStyle/>
          <a:p>
            <a:r>
              <a:rPr lang="en-GB" sz="2000" err="1">
                <a:latin typeface="Adobe Clean SemiLight" panose="020B0403020404020204" pitchFamily="34" charset="0"/>
              </a:rPr>
              <a:t>În</a:t>
            </a:r>
            <a:r>
              <a:rPr lang="en-GB" sz="2000">
                <a:latin typeface="Adobe Clean SemiLight" panose="020B0403020404020204" pitchFamily="34" charset="0"/>
              </a:rPr>
              <a:t> C++ </a:t>
            </a:r>
            <a:r>
              <a:rPr lang="en-GB" sz="2000" err="1">
                <a:latin typeface="Adobe Clean SemiLight" panose="020B0403020404020204" pitchFamily="34" charset="0"/>
              </a:rPr>
              <a:t>putem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asocia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semnificații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noi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unor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operatori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deja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existenți</a:t>
            </a:r>
            <a:endParaRPr lang="en-US" sz="2000">
              <a:latin typeface="Adobe Clean SemiLight" panose="020B0403020404020204" pitchFamily="34" charset="0"/>
            </a:endParaRPr>
          </a:p>
          <a:p>
            <a:r>
              <a:rPr lang="en-GB" sz="2100">
                <a:latin typeface="Adobe Clean SemiLight" panose="020B0403020404020204" pitchFamily="34" charset="0"/>
              </a:rPr>
              <a:t>Un operator </a:t>
            </a:r>
            <a:r>
              <a:rPr lang="en-GB" sz="2100" err="1">
                <a:latin typeface="Adobe Clean SemiLight" panose="020B0403020404020204" pitchFamily="34" charset="0"/>
              </a:rPr>
              <a:t>este</a:t>
            </a:r>
            <a:r>
              <a:rPr lang="en-GB" sz="2100">
                <a:latin typeface="Adobe Clean SemiLight" panose="020B0403020404020204" pitchFamily="34" charset="0"/>
              </a:rPr>
              <a:t> </a:t>
            </a:r>
            <a:r>
              <a:rPr lang="en-GB" sz="2100" err="1">
                <a:latin typeface="Adobe Clean SemiLight" panose="020B0403020404020204" pitchFamily="34" charset="0"/>
              </a:rPr>
              <a:t>văzut</a:t>
            </a:r>
            <a:r>
              <a:rPr lang="en-GB" sz="2100">
                <a:latin typeface="Adobe Clean SemiLight" panose="020B0403020404020204" pitchFamily="34" charset="0"/>
              </a:rPr>
              <a:t> </a:t>
            </a:r>
            <a:r>
              <a:rPr lang="en-GB" sz="2100" err="1">
                <a:latin typeface="Adobe Clean SemiLight" panose="020B0403020404020204" pitchFamily="34" charset="0"/>
              </a:rPr>
              <a:t>că</a:t>
            </a:r>
            <a:r>
              <a:rPr lang="en-GB" sz="2100">
                <a:latin typeface="Adobe Clean SemiLight" panose="020B0403020404020204" pitchFamily="34" charset="0"/>
              </a:rPr>
              <a:t> o </a:t>
            </a:r>
            <a:r>
              <a:rPr lang="en-GB" sz="2100" err="1">
                <a:latin typeface="Adobe Clean SemiLight" panose="020B0403020404020204" pitchFamily="34" charset="0"/>
              </a:rPr>
              <a:t>funcție</a:t>
            </a:r>
            <a:r>
              <a:rPr lang="en-GB" sz="2100">
                <a:latin typeface="Adobe Clean SemiLight" panose="020B0403020404020204" pitchFamily="34" charset="0"/>
              </a:rPr>
              <a:t>, </a:t>
            </a:r>
            <a:r>
              <a:rPr lang="en-GB" sz="2100" err="1">
                <a:latin typeface="Adobe Clean SemiLight" panose="020B0403020404020204" pitchFamily="34" charset="0"/>
              </a:rPr>
              <a:t>sintaxa</a:t>
            </a:r>
            <a:r>
              <a:rPr lang="en-GB" sz="2100">
                <a:latin typeface="Adobe Clean SemiLight" panose="020B0403020404020204" pitchFamily="34" charset="0"/>
              </a:rPr>
              <a:t> </a:t>
            </a:r>
            <a:r>
              <a:rPr lang="en-GB" sz="2100" err="1">
                <a:latin typeface="Adobe Clean SemiLight" panose="020B0403020404020204" pitchFamily="34" charset="0"/>
              </a:rPr>
              <a:t>în</a:t>
            </a:r>
            <a:r>
              <a:rPr lang="en-GB" sz="2100">
                <a:latin typeface="Adobe Clean SemiLight" panose="020B0403020404020204" pitchFamily="34" charset="0"/>
              </a:rPr>
              <a:t> general </a:t>
            </a:r>
            <a:r>
              <a:rPr lang="en-GB" sz="2100" err="1">
                <a:latin typeface="Adobe Clean SemiLight" panose="020B0403020404020204" pitchFamily="34" charset="0"/>
              </a:rPr>
              <a:t>fiind</a:t>
            </a:r>
            <a:r>
              <a:rPr lang="en-GB" sz="2100">
                <a:latin typeface="Adobe Clean SemiLight" panose="020B0403020404020204" pitchFamily="34" charset="0"/>
              </a:rPr>
              <a:t> </a:t>
            </a:r>
            <a:r>
              <a:rPr lang="en-GB" sz="2100" err="1">
                <a:latin typeface="Adobe Clean SemiLight" panose="020B0403020404020204" pitchFamily="34" charset="0"/>
              </a:rPr>
              <a:t>următoarea</a:t>
            </a:r>
            <a:r>
              <a:rPr lang="en-US" sz="2000">
                <a:latin typeface="Adobe Clean SemiLight" panose="020B0403020404020204" pitchFamily="34" charset="0"/>
              </a:rPr>
              <a:t>:</a:t>
            </a:r>
          </a:p>
          <a:p>
            <a:endParaRPr lang="en-US" sz="2000">
              <a:latin typeface="Adobe Clean SemiLight" panose="020B0403020404020204" pitchFamily="34" charset="0"/>
            </a:endParaRPr>
          </a:p>
          <a:p>
            <a:endParaRPr lang="en-US" sz="2000">
              <a:latin typeface="Adobe Clean SemiLight" panose="020B0403020404020204" pitchFamily="34" charset="0"/>
            </a:endParaRPr>
          </a:p>
          <a:p>
            <a:endParaRPr lang="en-US" sz="2000">
              <a:latin typeface="Adobe Clean SemiLight" panose="020B04030204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ECF8FA-8F61-CA47-8D8B-39846D178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831" y="2445065"/>
            <a:ext cx="3581400" cy="304800"/>
          </a:xfrm>
          <a:prstGeom prst="rect">
            <a:avLst/>
          </a:prstGeom>
        </p:spPr>
      </p:pic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7C599F3D-5157-3146-A0C1-3DF64B239D7B}"/>
              </a:ext>
            </a:extLst>
          </p:cNvPr>
          <p:cNvSpPr txBox="1">
            <a:spLocks/>
          </p:cNvSpPr>
          <p:nvPr/>
        </p:nvSpPr>
        <p:spPr>
          <a:xfrm>
            <a:off x="838200" y="2877417"/>
            <a:ext cx="10515600" cy="417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>
                <a:latin typeface="Adobe Clean SemiLight" panose="020B0403020404020204" pitchFamily="34" charset="0"/>
              </a:rPr>
              <a:t>Operatorii</a:t>
            </a:r>
            <a:r>
              <a:rPr lang="en-US" sz="2000">
                <a:latin typeface="Adobe Clean SemiLight" panose="020B0403020404020204" pitchFamily="34" charset="0"/>
              </a:rPr>
              <a:t> pot fi </a:t>
            </a:r>
            <a:r>
              <a:rPr lang="en-US" sz="2000" err="1">
                <a:latin typeface="Adobe Clean SemiLight" panose="020B0403020404020204" pitchFamily="34" charset="0"/>
              </a:rPr>
              <a:t>func</a:t>
            </a:r>
            <a:r>
              <a:rPr lang="en-GB" sz="2000" err="1">
                <a:latin typeface="Adobe Clean SemiLight" panose="020B0403020404020204" pitchFamily="34" charset="0"/>
              </a:rPr>
              <a:t>ț</a:t>
            </a:r>
            <a:r>
              <a:rPr lang="en-US" sz="2000">
                <a:latin typeface="Adobe Clean SemiLight" panose="020B0403020404020204" pitchFamily="34" charset="0"/>
              </a:rPr>
              <a:t>ii </a:t>
            </a:r>
            <a:r>
              <a:rPr lang="en-US" sz="2000" err="1">
                <a:latin typeface="Adobe Clean SemiLight" panose="020B0403020404020204" pitchFamily="34" charset="0"/>
              </a:rPr>
              <a:t>membre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sau</a:t>
            </a:r>
            <a:r>
              <a:rPr lang="en-US" sz="2000">
                <a:latin typeface="Adobe Clean SemiLight" panose="020B0403020404020204" pitchFamily="34" charset="0"/>
              </a:rPr>
              <a:t> nu:</a:t>
            </a:r>
          </a:p>
          <a:p>
            <a:endParaRPr lang="en-US" sz="2000">
              <a:latin typeface="Adobe Clean SemiLight" panose="020B0403020404020204" pitchFamily="34" charset="0"/>
            </a:endParaRPr>
          </a:p>
          <a:p>
            <a:endParaRPr lang="en-US" sz="2000">
              <a:latin typeface="Adobe Clean SemiLight" panose="020B0403020404020204" pitchFamily="34" charset="0"/>
            </a:endParaRPr>
          </a:p>
        </p:txBody>
      </p:sp>
      <p:graphicFrame>
        <p:nvGraphicFramePr>
          <p:cNvPr id="11" name="Table 13">
            <a:extLst>
              <a:ext uri="{FF2B5EF4-FFF2-40B4-BE49-F238E27FC236}">
                <a16:creationId xmlns:a16="http://schemas.microsoft.com/office/drawing/2014/main" id="{87ECD542-1AD2-8A42-A4F0-81BFEDB2E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481063"/>
              </p:ext>
            </p:extLst>
          </p:nvPr>
        </p:nvGraphicFramePr>
        <p:xfrm>
          <a:off x="1435653" y="3429000"/>
          <a:ext cx="7946886" cy="28608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648962">
                  <a:extLst>
                    <a:ext uri="{9D8B030D-6E8A-4147-A177-3AD203B41FA5}">
                      <a16:colId xmlns:a16="http://schemas.microsoft.com/office/drawing/2014/main" val="3965138517"/>
                    </a:ext>
                  </a:extLst>
                </a:gridCol>
                <a:gridCol w="2654116">
                  <a:extLst>
                    <a:ext uri="{9D8B030D-6E8A-4147-A177-3AD203B41FA5}">
                      <a16:colId xmlns:a16="http://schemas.microsoft.com/office/drawing/2014/main" val="2212227165"/>
                    </a:ext>
                  </a:extLst>
                </a:gridCol>
                <a:gridCol w="2643808">
                  <a:extLst>
                    <a:ext uri="{9D8B030D-6E8A-4147-A177-3AD203B41FA5}">
                      <a16:colId xmlns:a16="http://schemas.microsoft.com/office/drawing/2014/main" val="3501128454"/>
                    </a:ext>
                  </a:extLst>
                </a:gridCol>
              </a:tblGrid>
              <a:tr h="356437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kern="1200" err="1">
                          <a:solidFill>
                            <a:schemeClr val="dk1"/>
                          </a:solidFill>
                          <a:latin typeface="Adobe Clean SemiCondensed" panose="020B0503020404020204" pitchFamily="34" charset="0"/>
                          <a:ea typeface="+mn-ea"/>
                          <a:cs typeface="+mn-cs"/>
                        </a:rPr>
                        <a:t>Expresie</a:t>
                      </a:r>
                      <a:endParaRPr lang="en-US" sz="1800" b="1" i="1" kern="1200">
                        <a:solidFill>
                          <a:schemeClr val="dk1"/>
                        </a:solidFill>
                        <a:latin typeface="Adobe Clean SemiCondensed" panose="020B0503020404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kern="1200">
                          <a:solidFill>
                            <a:schemeClr val="dk1"/>
                          </a:solidFill>
                          <a:latin typeface="Adobe Clean SemiCondensed" panose="020B0503020404020204" pitchFamily="34" charset="0"/>
                          <a:ea typeface="+mn-ea"/>
                          <a:cs typeface="+mn-cs"/>
                        </a:rPr>
                        <a:t>Ca </a:t>
                      </a:r>
                      <a:r>
                        <a:rPr lang="en-US" sz="1800" b="1" i="1" kern="1200" err="1">
                          <a:solidFill>
                            <a:schemeClr val="dk1"/>
                          </a:solidFill>
                          <a:latin typeface="Adobe Clean SemiCondensed" panose="020B0503020404020204" pitchFamily="34" charset="0"/>
                          <a:ea typeface="+mn-ea"/>
                          <a:cs typeface="+mn-cs"/>
                        </a:rPr>
                        <a:t>func</a:t>
                      </a:r>
                      <a:r>
                        <a:rPr lang="en-GB" sz="1800" b="1" i="1" kern="1200" err="1">
                          <a:solidFill>
                            <a:schemeClr val="dk1"/>
                          </a:solidFill>
                          <a:latin typeface="Adobe Clean SemiCondensed" panose="020B0503020404020204" pitchFamily="34" charset="0"/>
                          <a:ea typeface="+mn-ea"/>
                          <a:cs typeface="+mn-cs"/>
                        </a:rPr>
                        <a:t>ț</a:t>
                      </a:r>
                      <a:r>
                        <a:rPr lang="en-US" sz="1800" b="1" i="1" kern="1200" err="1">
                          <a:solidFill>
                            <a:schemeClr val="dk1"/>
                          </a:solidFill>
                          <a:latin typeface="Adobe Clean SemiCondensed" panose="020B0503020404020204" pitchFamily="34" charset="0"/>
                          <a:ea typeface="+mn-ea"/>
                          <a:cs typeface="+mn-cs"/>
                        </a:rPr>
                        <a:t>ie</a:t>
                      </a:r>
                      <a:r>
                        <a:rPr lang="en-US" sz="1800" b="1" i="1" kern="1200">
                          <a:solidFill>
                            <a:schemeClr val="dk1"/>
                          </a:solidFill>
                          <a:latin typeface="Adobe Clean SemiCondensed" panose="020B0503020404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1" kern="1200" err="1">
                          <a:solidFill>
                            <a:schemeClr val="dk1"/>
                          </a:solidFill>
                          <a:latin typeface="Adobe Clean SemiCondensed" panose="020B0503020404020204" pitchFamily="34" charset="0"/>
                          <a:ea typeface="+mn-ea"/>
                          <a:cs typeface="+mn-cs"/>
                        </a:rPr>
                        <a:t>membru</a:t>
                      </a:r>
                      <a:endParaRPr lang="en-US" sz="1800" b="1" i="1" kern="1200">
                        <a:solidFill>
                          <a:schemeClr val="dk1"/>
                        </a:solidFill>
                        <a:latin typeface="Adobe Clean SemiCondensed" panose="020B0503020404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kern="1200">
                          <a:solidFill>
                            <a:schemeClr val="dk1"/>
                          </a:solidFill>
                          <a:latin typeface="Adobe Clean SemiCondensed" panose="020B0503020404020204" pitchFamily="34" charset="0"/>
                          <a:ea typeface="+mn-ea"/>
                          <a:cs typeface="+mn-cs"/>
                        </a:rPr>
                        <a:t>Ca </a:t>
                      </a:r>
                      <a:r>
                        <a:rPr lang="en-US" sz="1800" b="1" i="1" kern="1200" err="1">
                          <a:solidFill>
                            <a:schemeClr val="dk1"/>
                          </a:solidFill>
                          <a:latin typeface="Adobe Clean SemiCondensed" panose="020B0503020404020204" pitchFamily="34" charset="0"/>
                          <a:ea typeface="+mn-ea"/>
                          <a:cs typeface="+mn-cs"/>
                        </a:rPr>
                        <a:t>func</a:t>
                      </a:r>
                      <a:r>
                        <a:rPr lang="en-GB" sz="1800" b="1" i="1" kern="1200" err="1">
                          <a:solidFill>
                            <a:schemeClr val="dk1"/>
                          </a:solidFill>
                          <a:latin typeface="Adobe Clean SemiCondensed" panose="020B0503020404020204" pitchFamily="34" charset="0"/>
                          <a:ea typeface="+mn-ea"/>
                          <a:cs typeface="+mn-cs"/>
                        </a:rPr>
                        <a:t>ț</a:t>
                      </a:r>
                      <a:r>
                        <a:rPr lang="en-US" sz="1800" b="1" i="1" kern="1200" err="1">
                          <a:solidFill>
                            <a:schemeClr val="dk1"/>
                          </a:solidFill>
                          <a:latin typeface="Adobe Clean SemiCondensed" panose="020B0503020404020204" pitchFamily="34" charset="0"/>
                          <a:ea typeface="+mn-ea"/>
                          <a:cs typeface="+mn-cs"/>
                        </a:rPr>
                        <a:t>ie</a:t>
                      </a:r>
                      <a:r>
                        <a:rPr lang="en-US" sz="1800" b="1" i="1" kern="1200">
                          <a:solidFill>
                            <a:schemeClr val="dk1"/>
                          </a:solidFill>
                          <a:latin typeface="Adobe Clean SemiCondensed" panose="020B0503020404020204" pitchFamily="34" charset="0"/>
                          <a:ea typeface="+mn-ea"/>
                          <a:cs typeface="+mn-cs"/>
                        </a:rPr>
                        <a:t> non-</a:t>
                      </a:r>
                      <a:r>
                        <a:rPr lang="en-US" sz="1800" b="1" i="1" kern="1200" err="1">
                          <a:solidFill>
                            <a:schemeClr val="dk1"/>
                          </a:solidFill>
                          <a:latin typeface="Adobe Clean SemiCondensed" panose="020B0503020404020204" pitchFamily="34" charset="0"/>
                          <a:ea typeface="+mn-ea"/>
                          <a:cs typeface="+mn-cs"/>
                        </a:rPr>
                        <a:t>membru</a:t>
                      </a:r>
                      <a:endParaRPr lang="en-US" sz="1800" b="1" i="1" kern="1200">
                        <a:solidFill>
                          <a:schemeClr val="dk1"/>
                        </a:solidFill>
                        <a:latin typeface="Adobe Clean SemiCondensed" panose="020B0503020404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998368"/>
                  </a:ext>
                </a:extLst>
              </a:tr>
              <a:tr h="356437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>
                          <a:effectLst/>
                          <a:latin typeface="Adobe Clean SemiLight" panose="020B0403020404020204" pitchFamily="34" charset="0"/>
                        </a:rPr>
                        <a:t>@a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>
                          <a:effectLst/>
                          <a:latin typeface="Adobe Clean SemiLight" panose="020B0403020404020204" pitchFamily="34" charset="0"/>
                        </a:rPr>
                        <a:t>(a).operator@ ( 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>
                          <a:effectLst/>
                          <a:latin typeface="Adobe Clean SemiLight" panose="020B0403020404020204" pitchFamily="34" charset="0"/>
                        </a:rPr>
                        <a:t>operator@ (a)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818433"/>
                  </a:ext>
                </a:extLst>
              </a:tr>
              <a:tr h="356437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 err="1">
                          <a:solidFill>
                            <a:schemeClr val="dk1"/>
                          </a:solidFill>
                          <a:effectLst/>
                          <a:latin typeface="Adobe Clean SemiLight" panose="020B0403020404020204" pitchFamily="34" charset="0"/>
                          <a:ea typeface="+mn-ea"/>
                          <a:cs typeface="+mn-cs"/>
                        </a:rPr>
                        <a:t>a@b</a:t>
                      </a:r>
                      <a:endParaRPr lang="en-GB" sz="1600" b="0" i="0" kern="1200">
                        <a:solidFill>
                          <a:schemeClr val="dk1"/>
                        </a:solidFill>
                        <a:effectLst/>
                        <a:latin typeface="Adobe Clean SemiLight" panose="020B0403020404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>
                          <a:solidFill>
                            <a:schemeClr val="dk1"/>
                          </a:solidFill>
                          <a:effectLst/>
                          <a:latin typeface="Adobe Clean SemiLight" panose="020B0403020404020204" pitchFamily="34" charset="0"/>
                          <a:ea typeface="+mn-ea"/>
                          <a:cs typeface="+mn-cs"/>
                        </a:rPr>
                        <a:t>(a).operator@ (b)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>
                          <a:solidFill>
                            <a:schemeClr val="dk1"/>
                          </a:solidFill>
                          <a:effectLst/>
                          <a:latin typeface="Adobe Clean SemiLight" panose="020B0403020404020204" pitchFamily="34" charset="0"/>
                          <a:ea typeface="+mn-ea"/>
                          <a:cs typeface="+mn-cs"/>
                        </a:rPr>
                        <a:t>operator@ (a, b)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070924"/>
                  </a:ext>
                </a:extLst>
              </a:tr>
              <a:tr h="356437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>
                          <a:solidFill>
                            <a:schemeClr val="dk1"/>
                          </a:solidFill>
                          <a:effectLst/>
                          <a:latin typeface="Adobe Clean SemiLight" panose="020B0403020404020204" pitchFamily="34" charset="0"/>
                          <a:ea typeface="+mn-ea"/>
                          <a:cs typeface="+mn-cs"/>
                        </a:rPr>
                        <a:t>a=b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>
                          <a:solidFill>
                            <a:schemeClr val="dk1"/>
                          </a:solidFill>
                          <a:effectLst/>
                          <a:latin typeface="Adobe Clean SemiLight" panose="020B0403020404020204" pitchFamily="34" charset="0"/>
                          <a:ea typeface="+mn-ea"/>
                          <a:cs typeface="+mn-cs"/>
                        </a:rPr>
                        <a:t>(a).operator= (b)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0" i="0" kern="1200">
                          <a:solidFill>
                            <a:schemeClr val="dk1"/>
                          </a:solidFill>
                          <a:effectLst/>
                          <a:latin typeface="Adobe Clean SemiLight" panose="020B0403020404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2987188"/>
                  </a:ext>
                </a:extLst>
              </a:tr>
              <a:tr h="356437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>
                          <a:solidFill>
                            <a:schemeClr val="dk1"/>
                          </a:solidFill>
                          <a:effectLst/>
                          <a:latin typeface="Adobe Clean SemiLight" panose="020B0403020404020204" pitchFamily="34" charset="0"/>
                          <a:ea typeface="+mn-ea"/>
                          <a:cs typeface="+mn-cs"/>
                        </a:rPr>
                        <a:t>a[b]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>
                          <a:solidFill>
                            <a:schemeClr val="dk1"/>
                          </a:solidFill>
                          <a:effectLst/>
                          <a:latin typeface="Adobe Clean SemiLight" panose="020B0403020404020204" pitchFamily="34" charset="0"/>
                          <a:ea typeface="+mn-ea"/>
                          <a:cs typeface="+mn-cs"/>
                        </a:rPr>
                        <a:t>(a).operator[](b)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0" i="0" kern="1200">
                          <a:solidFill>
                            <a:schemeClr val="dk1"/>
                          </a:solidFill>
                          <a:effectLst/>
                          <a:latin typeface="Adobe Clean SemiLight" panose="020B0403020404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337495"/>
                  </a:ext>
                </a:extLst>
              </a:tr>
              <a:tr h="356437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>
                          <a:solidFill>
                            <a:schemeClr val="dk1"/>
                          </a:solidFill>
                          <a:effectLst/>
                          <a:latin typeface="Adobe Clean SemiLight" panose="020B0403020404020204" pitchFamily="34" charset="0"/>
                          <a:ea typeface="+mn-ea"/>
                          <a:cs typeface="+mn-cs"/>
                        </a:rPr>
                        <a:t>a(b...)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>
                          <a:solidFill>
                            <a:schemeClr val="dk1"/>
                          </a:solidFill>
                          <a:effectLst/>
                          <a:latin typeface="Adobe Clean SemiLight" panose="020B0403020404020204" pitchFamily="34" charset="0"/>
                          <a:ea typeface="+mn-ea"/>
                          <a:cs typeface="+mn-cs"/>
                        </a:rPr>
                        <a:t>(a).operator()(b...)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0" i="0" kern="1200">
                          <a:solidFill>
                            <a:schemeClr val="dk1"/>
                          </a:solidFill>
                          <a:effectLst/>
                          <a:latin typeface="Adobe Clean SemiLight" panose="020B0403020404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042046"/>
                  </a:ext>
                </a:extLst>
              </a:tr>
              <a:tr h="356437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>
                          <a:solidFill>
                            <a:schemeClr val="dk1"/>
                          </a:solidFill>
                          <a:effectLst/>
                          <a:latin typeface="Adobe Clean SemiLight" panose="020B0403020404020204" pitchFamily="34" charset="0"/>
                          <a:ea typeface="+mn-ea"/>
                          <a:cs typeface="+mn-cs"/>
                        </a:rPr>
                        <a:t>a-&gt;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>
                          <a:solidFill>
                            <a:schemeClr val="dk1"/>
                          </a:solidFill>
                          <a:effectLst/>
                          <a:latin typeface="Adobe Clean SemiLight" panose="020B0403020404020204" pitchFamily="34" charset="0"/>
                          <a:ea typeface="+mn-ea"/>
                          <a:cs typeface="+mn-cs"/>
                        </a:rPr>
                        <a:t>(a).operator-&gt; ( 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0" i="0" kern="1200">
                          <a:solidFill>
                            <a:schemeClr val="dk1"/>
                          </a:solidFill>
                          <a:effectLst/>
                          <a:latin typeface="Adobe Clean SemiLight" panose="020B0403020404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6274342"/>
                  </a:ext>
                </a:extLst>
              </a:tr>
              <a:tr h="356437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>
                          <a:solidFill>
                            <a:schemeClr val="dk1"/>
                          </a:solidFill>
                          <a:effectLst/>
                          <a:latin typeface="Adobe Clean SemiLight" panose="020B0403020404020204" pitchFamily="34" charset="0"/>
                          <a:ea typeface="+mn-ea"/>
                          <a:cs typeface="+mn-cs"/>
                        </a:rPr>
                        <a:t>a@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>
                          <a:solidFill>
                            <a:schemeClr val="dk1"/>
                          </a:solidFill>
                          <a:effectLst/>
                          <a:latin typeface="Adobe Clean SemiLight" panose="020B0403020404020204" pitchFamily="34" charset="0"/>
                          <a:ea typeface="+mn-ea"/>
                          <a:cs typeface="+mn-cs"/>
                        </a:rPr>
                        <a:t>(a).operator@ (0)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>
                          <a:solidFill>
                            <a:schemeClr val="dk1"/>
                          </a:solidFill>
                          <a:effectLst/>
                          <a:latin typeface="Adobe Clean SemiLight" panose="020B0403020404020204" pitchFamily="34" charset="0"/>
                          <a:ea typeface="+mn-ea"/>
                          <a:cs typeface="+mn-cs"/>
                        </a:rPr>
                        <a:t>operator@ (a, 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4537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012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4B8-B57E-407F-848F-575DB8B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799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Supra</a:t>
            </a:r>
            <a:r>
              <a:rPr lang="en-GB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î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ncarcarea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operatorilor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-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exemplu</a:t>
            </a:r>
            <a:endParaRPr lang="en-US" sz="2800" b="1">
              <a:solidFill>
                <a:srgbClr val="FF0000"/>
              </a:solidFill>
              <a:latin typeface="Adobe Clean ExtraBold" panose="020B0503020404020204" pitchFamily="34" charset="0"/>
            </a:endParaRPr>
          </a:p>
        </p:txBody>
      </p:sp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764B96AE-6BBA-2741-87BD-4AF42B53C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624" y="1825625"/>
            <a:ext cx="9400751" cy="4351338"/>
          </a:xfrm>
        </p:spPr>
      </p:pic>
    </p:spTree>
    <p:extLst>
      <p:ext uri="{BB962C8B-B14F-4D97-AF65-F5344CB8AC3E}">
        <p14:creationId xmlns:p14="http://schemas.microsoft.com/office/powerpoint/2010/main" val="2040984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4B8-B57E-407F-848F-575DB8B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799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Supra</a:t>
            </a:r>
            <a:r>
              <a:rPr lang="en-GB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î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ncarcarea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operatorilor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I/O - intro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F2BCE-BEBC-1245-89D8-70DF882FD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0741"/>
            <a:ext cx="10515600" cy="1066798"/>
          </a:xfrm>
        </p:spPr>
        <p:txBody>
          <a:bodyPr>
            <a:noAutofit/>
          </a:bodyPr>
          <a:lstStyle/>
          <a:p>
            <a:r>
              <a:rPr lang="en-GB" sz="2000" err="1">
                <a:latin typeface="Adobe Clean SemiLight" panose="020B0403020404020204" pitchFamily="34" charset="0"/>
              </a:rPr>
              <a:t>Să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presupunem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că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dorim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să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afișăm</a:t>
            </a:r>
            <a:r>
              <a:rPr lang="en-GB" sz="2000">
                <a:latin typeface="Adobe Clean SemiLight" panose="020B0403020404020204" pitchFamily="34" charset="0"/>
              </a:rPr>
              <a:t> un </a:t>
            </a:r>
            <a:r>
              <a:rPr lang="en-GB" sz="2000" err="1">
                <a:latin typeface="Adobe Clean SemiLight" panose="020B0403020404020204" pitchFamily="34" charset="0"/>
              </a:rPr>
              <a:t>obiect</a:t>
            </a:r>
            <a:r>
              <a:rPr lang="en-GB" sz="2000">
                <a:latin typeface="Adobe Clean SemiLight" panose="020B0403020404020204" pitchFamily="34" charset="0"/>
              </a:rPr>
              <a:t> de tip “Complex” </a:t>
            </a:r>
            <a:r>
              <a:rPr lang="en-GB" sz="2000" err="1">
                <a:latin typeface="Adobe Clean SemiLight" panose="020B0403020404020204" pitchFamily="34" charset="0"/>
              </a:rPr>
              <a:t>în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felul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următor</a:t>
            </a:r>
            <a:r>
              <a:rPr lang="en-US" sz="2000">
                <a:latin typeface="Adobe Clean SemiLight" panose="020B0403020404020204" pitchFamily="34" charset="0"/>
              </a:rPr>
              <a:t>:</a:t>
            </a:r>
          </a:p>
          <a:p>
            <a:pPr lvl="1"/>
            <a:r>
              <a:rPr lang="en-US" sz="1600">
                <a:latin typeface="Adobe Clean SemiLight" panose="020B0403020404020204" pitchFamily="34" charset="0"/>
              </a:rPr>
              <a:t>3 + 2i ([real] + [</a:t>
            </a:r>
            <a:r>
              <a:rPr lang="en-US" sz="1600" err="1">
                <a:latin typeface="Adobe Clean SemiLight" panose="020B0403020404020204" pitchFamily="34" charset="0"/>
              </a:rPr>
              <a:t>imaginar</a:t>
            </a:r>
            <a:r>
              <a:rPr lang="en-US" sz="1600">
                <a:latin typeface="Adobe Clean SemiLight" panose="020B0403020404020204" pitchFamily="34" charset="0"/>
              </a:rPr>
              <a:t>]</a:t>
            </a:r>
            <a:r>
              <a:rPr lang="en-US" sz="1600" err="1">
                <a:latin typeface="Adobe Clean SemiLight" panose="020B0403020404020204" pitchFamily="34" charset="0"/>
              </a:rPr>
              <a:t>i</a:t>
            </a:r>
            <a:r>
              <a:rPr lang="en-US" sz="1600">
                <a:latin typeface="Adobe Clean SemiLight" panose="020B0403020404020204" pitchFamily="34" charset="0"/>
              </a:rPr>
              <a:t>)</a:t>
            </a:r>
          </a:p>
          <a:p>
            <a:pPr lvl="1"/>
            <a:endParaRPr lang="en-US" sz="1600">
              <a:latin typeface="Adobe Clean SemiLight" panose="020B0403020404020204" pitchFamily="34" charset="0"/>
            </a:endParaRPr>
          </a:p>
          <a:p>
            <a:r>
              <a:rPr lang="en-US" sz="2000">
                <a:latin typeface="Adobe Clean SemiLight" panose="020B0403020404020204" pitchFamily="34" charset="0"/>
              </a:rPr>
              <a:t>O </a:t>
            </a:r>
            <a:r>
              <a:rPr lang="en-US" sz="2000" err="1">
                <a:latin typeface="Adobe Clean SemiLight" panose="020B0403020404020204" pitchFamily="34" charset="0"/>
              </a:rPr>
              <a:t>modalitate</a:t>
            </a:r>
            <a:r>
              <a:rPr lang="en-US" sz="2000">
                <a:latin typeface="Adobe Clean SemiLight" panose="020B0403020404020204" pitchFamily="34" charset="0"/>
              </a:rPr>
              <a:t>: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39265B0-669D-B540-9529-B2B31F5F5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889" y="2892423"/>
            <a:ext cx="8528222" cy="371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50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4B8-B57E-407F-848F-575DB8B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799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Supra</a:t>
            </a:r>
            <a:r>
              <a:rPr lang="en-GB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î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ncarcarea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operatorilor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I/O -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exemplu</a:t>
            </a:r>
            <a:endParaRPr lang="en-US" sz="2800" b="1">
              <a:solidFill>
                <a:srgbClr val="FF0000"/>
              </a:solidFill>
              <a:latin typeface="Adobe Clean ExtraBold" panose="020B0503020404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F2BCE-BEBC-1245-89D8-70DF882FD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0999"/>
            <a:ext cx="10515600" cy="2755844"/>
          </a:xfrm>
        </p:spPr>
        <p:txBody>
          <a:bodyPr>
            <a:noAutofit/>
          </a:bodyPr>
          <a:lstStyle/>
          <a:p>
            <a:r>
              <a:rPr lang="en-GB" sz="2000">
                <a:latin typeface="Adobe Clean SemiLight" panose="020B0403020404020204" pitchFamily="34" charset="0"/>
              </a:rPr>
              <a:t>Un mod </a:t>
            </a:r>
            <a:r>
              <a:rPr lang="en-GB" sz="2000" err="1">
                <a:latin typeface="Adobe Clean SemiLight" panose="020B0403020404020204" pitchFamily="34" charset="0"/>
              </a:rPr>
              <a:t>mai</a:t>
            </a:r>
            <a:r>
              <a:rPr lang="en-GB" sz="2000">
                <a:latin typeface="Adobe Clean SemiLight" panose="020B0403020404020204" pitchFamily="34" charset="0"/>
              </a:rPr>
              <a:t> elegant </a:t>
            </a:r>
            <a:r>
              <a:rPr lang="en-GB" sz="2000" err="1">
                <a:latin typeface="Adobe Clean SemiLight" panose="020B0403020404020204" pitchFamily="34" charset="0"/>
              </a:rPr>
              <a:t>constă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în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supraîncărcarea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operatorului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binar</a:t>
            </a:r>
            <a:r>
              <a:rPr lang="en-GB" sz="2000">
                <a:latin typeface="Adobe Clean SemiLight" panose="020B0403020404020204" pitchFamily="34" charset="0"/>
              </a:rPr>
              <a:t> </a:t>
            </a:r>
            <a:r>
              <a:rPr lang="en-US" sz="2000">
                <a:latin typeface="Adobe Clean SemiLight" panose="020B0403020404020204" pitchFamily="34" charset="0"/>
              </a:rPr>
              <a:t>&lt;&lt;</a:t>
            </a:r>
          </a:p>
          <a:p>
            <a:endParaRPr lang="en-US" sz="2000">
              <a:latin typeface="Adobe Clean SemiLight" panose="020B0403020404020204" pitchFamily="34" charset="0"/>
            </a:endParaRPr>
          </a:p>
          <a:p>
            <a:r>
              <a:rPr lang="en-US" sz="2000">
                <a:latin typeface="Adobe Clean SemiLight" panose="020B0403020404020204" pitchFamily="34" charset="0"/>
              </a:rPr>
              <a:t>Am </a:t>
            </a:r>
            <a:r>
              <a:rPr lang="en-US" sz="2000" err="1">
                <a:latin typeface="Adobe Clean SemiLight" panose="020B0403020404020204" pitchFamily="34" charset="0"/>
              </a:rPr>
              <a:t>dori</a:t>
            </a:r>
            <a:r>
              <a:rPr lang="en-US" sz="2000">
                <a:latin typeface="Adobe Clean SemiLight" panose="020B0403020404020204" pitchFamily="34" charset="0"/>
              </a:rPr>
              <a:t> s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putem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scrie</a:t>
            </a:r>
            <a:r>
              <a:rPr lang="en-US" sz="2000">
                <a:latin typeface="Adobe Clean SemiLight" panose="020B0403020404020204" pitchFamily="34" charset="0"/>
              </a:rPr>
              <a:t>: std::</a:t>
            </a:r>
            <a:r>
              <a:rPr lang="en-US" sz="2000" err="1">
                <a:latin typeface="Adobe Clean SemiLight" panose="020B0403020404020204" pitchFamily="34" charset="0"/>
              </a:rPr>
              <a:t>cout</a:t>
            </a:r>
            <a:r>
              <a:rPr lang="en-US" sz="2000">
                <a:latin typeface="Adobe Clean SemiLight" panose="020B0403020404020204" pitchFamily="34" charset="0"/>
              </a:rPr>
              <a:t> &lt;&lt; c </a:t>
            </a:r>
            <a:r>
              <a:rPr lang="en-US" sz="2000" err="1">
                <a:latin typeface="Adobe Clean SemiLight" panose="020B0403020404020204" pitchFamily="34" charset="0"/>
              </a:rPr>
              <a:t>unde</a:t>
            </a:r>
            <a:r>
              <a:rPr lang="en-US" sz="2000">
                <a:latin typeface="Adobe Clean SemiLight" panose="020B0403020404020204" pitchFamily="34" charset="0"/>
              </a:rPr>
              <a:t> c </a:t>
            </a:r>
            <a:r>
              <a:rPr lang="en-US" sz="2000" err="1">
                <a:latin typeface="Adobe Clean SemiLight" panose="020B0403020404020204" pitchFamily="34" charset="0"/>
              </a:rPr>
              <a:t>este</a:t>
            </a:r>
            <a:r>
              <a:rPr lang="en-US" sz="2000">
                <a:latin typeface="Adobe Clean SemiLight" panose="020B0403020404020204" pitchFamily="34" charset="0"/>
              </a:rPr>
              <a:t> un </a:t>
            </a:r>
            <a:r>
              <a:rPr lang="en-US" sz="2000" err="1">
                <a:latin typeface="Adobe Clean SemiLight" panose="020B0403020404020204" pitchFamily="34" charset="0"/>
              </a:rPr>
              <a:t>obiect</a:t>
            </a:r>
            <a:r>
              <a:rPr lang="en-US" sz="2000">
                <a:latin typeface="Adobe Clean SemiLight" panose="020B0403020404020204" pitchFamily="34" charset="0"/>
              </a:rPr>
              <a:t> de tip Complex.</a:t>
            </a:r>
          </a:p>
          <a:p>
            <a:endParaRPr lang="en-US" sz="2000">
              <a:latin typeface="Adobe Clean SemiLight" panose="020B0403020404020204" pitchFamily="34" charset="0"/>
            </a:endParaRPr>
          </a:p>
          <a:p>
            <a:r>
              <a:rPr lang="en-US" sz="2000">
                <a:latin typeface="Adobe Clean SemiLight" panose="020B0403020404020204" pitchFamily="34" charset="0"/>
              </a:rPr>
              <a:t>A</a:t>
            </a:r>
            <a:r>
              <a:rPr lang="en-GB" sz="2000" err="1">
                <a:latin typeface="Adobe Clean SemiLight" panose="020B0403020404020204" pitchFamily="34" charset="0"/>
              </a:rPr>
              <a:t>ș</a:t>
            </a:r>
            <a:r>
              <a:rPr lang="en-US" sz="2000" err="1">
                <a:latin typeface="Adobe Clean SemiLight" panose="020B0403020404020204" pitchFamily="34" charset="0"/>
              </a:rPr>
              <a:t>adar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operatorul</a:t>
            </a:r>
            <a:r>
              <a:rPr lang="en-US" sz="2000">
                <a:latin typeface="Adobe Clean SemiLight" panose="020B0403020404020204" pitchFamily="34" charset="0"/>
              </a:rPr>
              <a:t> &lt;&lt; </a:t>
            </a:r>
            <a:r>
              <a:rPr lang="en-US" sz="2000" err="1">
                <a:latin typeface="Adobe Clean SemiLight" panose="020B0403020404020204" pitchFamily="34" charset="0"/>
              </a:rPr>
              <a:t>va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primi</a:t>
            </a:r>
            <a:r>
              <a:rPr lang="en-US" sz="2000">
                <a:latin typeface="Adobe Clean SemiLight" panose="020B0403020404020204" pitchFamily="34" charset="0"/>
              </a:rPr>
              <a:t> 2 </a:t>
            </a:r>
            <a:r>
              <a:rPr lang="en-US" sz="2000" err="1">
                <a:latin typeface="Adobe Clean SemiLight" panose="020B0403020404020204" pitchFamily="34" charset="0"/>
              </a:rPr>
              <a:t>argumente</a:t>
            </a:r>
            <a:r>
              <a:rPr lang="en-US" sz="2000">
                <a:latin typeface="Adobe Clean SemiLight" panose="020B0403020404020204" pitchFamily="34" charset="0"/>
              </a:rPr>
              <a:t>:</a:t>
            </a:r>
          </a:p>
          <a:p>
            <a:pPr lvl="1"/>
            <a:r>
              <a:rPr lang="en-US" sz="1600">
                <a:latin typeface="Adobe Clean SemiLight" panose="020B0403020404020204" pitchFamily="34" charset="0"/>
              </a:rPr>
              <a:t>Stream de output: tip </a:t>
            </a:r>
            <a:r>
              <a:rPr lang="en-US" sz="1600" err="1">
                <a:latin typeface="Adobe Clean SemiLight" panose="020B0403020404020204" pitchFamily="34" charset="0"/>
              </a:rPr>
              <a:t>ostream</a:t>
            </a:r>
            <a:endParaRPr lang="en-US" sz="1600">
              <a:latin typeface="Adobe Clean SemiLight" panose="020B0403020404020204" pitchFamily="34" charset="0"/>
            </a:endParaRPr>
          </a:p>
          <a:p>
            <a:pPr lvl="1"/>
            <a:r>
              <a:rPr lang="en-US" sz="1600" err="1">
                <a:latin typeface="Adobe Clean SemiLight" panose="020B0403020404020204" pitchFamily="34" charset="0"/>
              </a:rPr>
              <a:t>Obiect</a:t>
            </a:r>
            <a:r>
              <a:rPr lang="en-US" sz="1600">
                <a:latin typeface="Adobe Clean SemiLight" panose="020B0403020404020204" pitchFamily="34" charset="0"/>
              </a:rPr>
              <a:t> de tip Complex</a:t>
            </a:r>
          </a:p>
          <a:p>
            <a:pPr lvl="1"/>
            <a:endParaRPr lang="en-US" sz="1600">
              <a:latin typeface="Adobe Clean SemiLight" panose="020B0403020404020204" pitchFamily="34" charset="0"/>
            </a:endParaRPr>
          </a:p>
          <a:p>
            <a:r>
              <a:rPr lang="en-US" sz="2000">
                <a:latin typeface="Adobe Clean SemiLight" panose="020B0403020404020204" pitchFamily="34" charset="0"/>
              </a:rPr>
              <a:t>Stream-ul de output </a:t>
            </a:r>
            <a:r>
              <a:rPr lang="en-US" sz="2000" err="1">
                <a:latin typeface="Adobe Clean SemiLight" panose="020B0403020404020204" pitchFamily="34" charset="0"/>
              </a:rPr>
              <a:t>va</a:t>
            </a:r>
            <a:r>
              <a:rPr lang="en-US" sz="2000">
                <a:latin typeface="Adobe Clean SemiLight" panose="020B0403020404020204" pitchFamily="34" charset="0"/>
              </a:rPr>
              <a:t> fi </a:t>
            </a:r>
            <a:r>
              <a:rPr lang="en-US" sz="2000" err="1">
                <a:latin typeface="Adobe Clean SemiLight" panose="020B0403020404020204" pitchFamily="34" charset="0"/>
              </a:rPr>
              <a:t>modificat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GB" sz="2000" err="1">
                <a:latin typeface="Adobe Clean SemiLight" panose="020B0403020404020204" pitchFamily="34" charset="0"/>
              </a:rPr>
              <a:t>ș</a:t>
            </a:r>
            <a:r>
              <a:rPr lang="en-US" sz="2000" err="1">
                <a:latin typeface="Adobe Clean SemiLight" panose="020B0403020404020204" pitchFamily="34" charset="0"/>
              </a:rPr>
              <a:t>i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GB" sz="2000" err="1">
                <a:latin typeface="Adobe Clean SemiLight" panose="020B0403020404020204" pitchFamily="34" charset="0"/>
              </a:rPr>
              <a:t>î</a:t>
            </a:r>
            <a:r>
              <a:rPr lang="en-US" sz="2000" err="1">
                <a:latin typeface="Adobe Clean SemiLight" panose="020B0403020404020204" pitchFamily="34" charset="0"/>
              </a:rPr>
              <a:t>ntors</a:t>
            </a:r>
            <a:r>
              <a:rPr lang="en-US" sz="2000">
                <a:latin typeface="Adobe Clean SemiLight" panose="020B0403020404020204" pitchFamily="34" charset="0"/>
              </a:rPr>
              <a:t> de </a:t>
            </a:r>
            <a:r>
              <a:rPr lang="en-US" sz="2000" err="1">
                <a:latin typeface="Adobe Clean SemiLight" panose="020B0403020404020204" pitchFamily="34" charset="0"/>
              </a:rPr>
              <a:t>func</a:t>
            </a:r>
            <a:r>
              <a:rPr lang="en-GB" sz="2000" err="1">
                <a:latin typeface="Adobe Clean SemiLight" panose="020B0403020404020204" pitchFamily="34" charset="0"/>
              </a:rPr>
              <a:t>ț</a:t>
            </a:r>
            <a:r>
              <a:rPr lang="en-US" sz="2000" err="1">
                <a:latin typeface="Adobe Clean SemiLight" panose="020B0403020404020204" pitchFamily="34" charset="0"/>
              </a:rPr>
              <a:t>ie</a:t>
            </a:r>
            <a:r>
              <a:rPr lang="en-US" sz="2000">
                <a:latin typeface="Adobe Clean SemiLight" panose="020B04030204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8452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4B8-B57E-407F-848F-575DB8B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799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Supra</a:t>
            </a:r>
            <a:r>
              <a:rPr lang="en-GB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î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ncarcarea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operatorilor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I/O –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exemplu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(cont.)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12D9670A-5047-C044-A629-49148A06F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851" y="1303711"/>
            <a:ext cx="6298297" cy="5189164"/>
          </a:xfrm>
        </p:spPr>
      </p:pic>
    </p:spTree>
    <p:extLst>
      <p:ext uri="{BB962C8B-B14F-4D97-AF65-F5344CB8AC3E}">
        <p14:creationId xmlns:p14="http://schemas.microsoft.com/office/powerpoint/2010/main" val="2175965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E11D6-4AD8-423E-8F39-1365DAF9E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4278" y="2798064"/>
            <a:ext cx="8933114" cy="1737360"/>
          </a:xfrm>
        </p:spPr>
        <p:txBody>
          <a:bodyPr/>
          <a:lstStyle/>
          <a:p>
            <a:r>
              <a:rPr lang="en-US" b="1"/>
              <a:t>Namespaces</a:t>
            </a:r>
          </a:p>
        </p:txBody>
      </p:sp>
    </p:spTree>
    <p:extLst>
      <p:ext uri="{BB962C8B-B14F-4D97-AF65-F5344CB8AC3E}">
        <p14:creationId xmlns:p14="http://schemas.microsoft.com/office/powerpoint/2010/main" val="293398337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85B1-90D7-4C54-A783-F7C842227C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71E0043-5C8C-47F5-AF39-83951C49DEF9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356307533"/>
              </p:ext>
            </p:extLst>
          </p:nvPr>
        </p:nvGraphicFramePr>
        <p:xfrm>
          <a:off x="796926" y="1920876"/>
          <a:ext cx="5762900" cy="43150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2900">
                  <a:extLst>
                    <a:ext uri="{9D8B030D-6E8A-4147-A177-3AD203B41FA5}">
                      <a16:colId xmlns:a16="http://schemas.microsoft.com/office/drawing/2014/main" val="3905159293"/>
                    </a:ext>
                  </a:extLst>
                </a:gridCol>
              </a:tblGrid>
              <a:tr h="539387">
                <a:tc>
                  <a:txBody>
                    <a:bodyPr/>
                    <a:lstStyle/>
                    <a:p>
                      <a:r>
                        <a:rPr lang="en-US" sz="2100" b="0" i="0" err="1">
                          <a:latin typeface="Adobe Clean SemiLight" panose="020B0403020404020204" pitchFamily="34" charset="0"/>
                        </a:rPr>
                        <a:t>Modificatori</a:t>
                      </a:r>
                      <a:r>
                        <a:rPr lang="en-US" sz="2100" b="0" i="0">
                          <a:latin typeface="Adobe Clean SemiLight" panose="020B0403020404020204" pitchFamily="34" charset="0"/>
                        </a:rPr>
                        <a:t> de </a:t>
                      </a:r>
                      <a:r>
                        <a:rPr lang="en-US" sz="2100" b="0" i="0" err="1">
                          <a:latin typeface="Adobe Clean SemiLight" panose="020B0403020404020204" pitchFamily="34" charset="0"/>
                        </a:rPr>
                        <a:t>acces</a:t>
                      </a:r>
                      <a:endParaRPr lang="en-US" sz="2100" b="0" i="0">
                        <a:latin typeface="Adobe Clean SemiLight" panose="020B0403020404020204" pitchFamily="34" charset="0"/>
                      </a:endParaRPr>
                    </a:p>
                  </a:txBody>
                  <a:tcPr marL="91235" marR="91235" marT="45708" marB="4570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590038"/>
                  </a:ext>
                </a:extLst>
              </a:tr>
              <a:tr h="539387">
                <a:tc>
                  <a:txBody>
                    <a:bodyPr/>
                    <a:lstStyle/>
                    <a:p>
                      <a:r>
                        <a:rPr lang="en-US" sz="2100" b="0" i="0">
                          <a:latin typeface="Adobe Clean SemiLight" panose="020B0403020404020204" pitchFamily="34" charset="0"/>
                        </a:rPr>
                        <a:t>Friend &amp;</a:t>
                      </a:r>
                      <a:r>
                        <a:rPr lang="en-US" sz="2100" b="0" i="0" kern="1200">
                          <a:solidFill>
                            <a:schemeClr val="tx1"/>
                          </a:solidFill>
                          <a:latin typeface="Adobe Clean SemiLight" panose="020B0403020404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2100" b="0" i="0" kern="1200" err="1">
                          <a:solidFill>
                            <a:schemeClr val="tx1"/>
                          </a:solidFill>
                          <a:latin typeface="Adobe Clean SemiLight" panose="020B0403020404020204" pitchFamily="34" charset="0"/>
                          <a:ea typeface="+mn-ea"/>
                          <a:cs typeface="+mn-cs"/>
                        </a:rPr>
                        <a:t>Supraîncărcarea</a:t>
                      </a:r>
                      <a:r>
                        <a:rPr lang="en-GB" sz="2100" b="0" i="0" kern="1200">
                          <a:solidFill>
                            <a:schemeClr val="tx1"/>
                          </a:solidFill>
                          <a:latin typeface="Adobe Clean SemiLight" panose="020B0403020404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b="0" i="0" err="1">
                          <a:latin typeface="Adobe Clean SemiLight" panose="020B0403020404020204" pitchFamily="34" charset="0"/>
                        </a:rPr>
                        <a:t>Operatorilor</a:t>
                      </a:r>
                      <a:endParaRPr lang="en-US" sz="2100" b="0" i="0">
                        <a:latin typeface="Adobe Clean SemiLight" panose="020B0403020404020204" pitchFamily="34" charset="0"/>
                      </a:endParaRPr>
                    </a:p>
                  </a:txBody>
                  <a:tcPr marL="91235" marR="91235" marT="45708" marB="4570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149474"/>
                  </a:ext>
                </a:extLst>
              </a:tr>
              <a:tr h="539387">
                <a:tc>
                  <a:txBody>
                    <a:bodyPr/>
                    <a:lstStyle/>
                    <a:p>
                      <a:r>
                        <a:rPr lang="en-US" sz="2100" b="0" i="0">
                          <a:latin typeface="Adobe Clean SemiLight" panose="020B0403020404020204" pitchFamily="34" charset="0"/>
                        </a:rPr>
                        <a:t>Namespaces</a:t>
                      </a:r>
                    </a:p>
                  </a:txBody>
                  <a:tcPr marL="91235" marR="91235" marT="45708" marB="4570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212563"/>
                  </a:ext>
                </a:extLst>
              </a:tr>
              <a:tr h="5393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0" i="0" err="1">
                          <a:latin typeface="Adobe Clean SemiLight" panose="020B0403020404020204" pitchFamily="34" charset="0"/>
                        </a:rPr>
                        <a:t>Polimorfism</a:t>
                      </a:r>
                      <a:r>
                        <a:rPr lang="en-US" sz="2100" b="0" i="0">
                          <a:latin typeface="Adobe Clean SemiLight" panose="020B0403020404020204" pitchFamily="34" charset="0"/>
                        </a:rPr>
                        <a:t> – </a:t>
                      </a:r>
                      <a:r>
                        <a:rPr lang="en-GB" sz="2100" b="0" i="0" kern="1200" err="1">
                          <a:solidFill>
                            <a:schemeClr val="tx1"/>
                          </a:solidFill>
                          <a:latin typeface="Adobe Clean SemiLight" panose="020B0403020404020204" pitchFamily="34" charset="0"/>
                          <a:ea typeface="+mn-ea"/>
                          <a:cs typeface="+mn-cs"/>
                        </a:rPr>
                        <a:t>definiție</a:t>
                      </a:r>
                      <a:r>
                        <a:rPr lang="en-US" sz="2100" b="0" i="0" kern="1200">
                          <a:solidFill>
                            <a:schemeClr val="tx1"/>
                          </a:solidFill>
                          <a:latin typeface="Adobe Clean SemiLight" panose="020B0403020404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100" b="0" i="0" kern="1200" err="1">
                          <a:solidFill>
                            <a:schemeClr val="tx1"/>
                          </a:solidFill>
                          <a:latin typeface="Adobe Clean SemiLight" panose="020B0403020404020204" pitchFamily="34" charset="0"/>
                          <a:ea typeface="+mn-ea"/>
                          <a:cs typeface="+mn-cs"/>
                        </a:rPr>
                        <a:t>clasificare</a:t>
                      </a:r>
                      <a:endParaRPr lang="en-US" sz="2100" b="0" i="0" kern="1200">
                        <a:solidFill>
                          <a:schemeClr val="tx1"/>
                        </a:solidFill>
                        <a:latin typeface="Adobe Clean SemiLight" panose="020B0403020404020204" pitchFamily="34" charset="0"/>
                        <a:ea typeface="+mn-ea"/>
                        <a:cs typeface="+mn-cs"/>
                      </a:endParaRPr>
                    </a:p>
                  </a:txBody>
                  <a:tcPr marL="91235" marR="91235" marT="45708" marB="4570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324942"/>
                  </a:ext>
                </a:extLst>
              </a:tr>
              <a:tr h="539387">
                <a:tc>
                  <a:txBody>
                    <a:bodyPr/>
                    <a:lstStyle/>
                    <a:p>
                      <a:r>
                        <a:rPr lang="en-US" sz="2100" b="0" i="0" err="1">
                          <a:latin typeface="Adobe Clean SemiLight" panose="020B0403020404020204" pitchFamily="34" charset="0"/>
                        </a:rPr>
                        <a:t>Polimorfism</a:t>
                      </a:r>
                      <a:r>
                        <a:rPr lang="en-US" sz="2100" b="0" i="0">
                          <a:latin typeface="Adobe Clean SemiLight" panose="020B0403020404020204" pitchFamily="34" charset="0"/>
                        </a:rPr>
                        <a:t> static</a:t>
                      </a:r>
                    </a:p>
                  </a:txBody>
                  <a:tcPr marL="91235" marR="91235" marT="45708" marB="4570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8391"/>
                  </a:ext>
                </a:extLst>
              </a:tr>
              <a:tr h="539387">
                <a:tc>
                  <a:txBody>
                    <a:bodyPr/>
                    <a:lstStyle/>
                    <a:p>
                      <a:r>
                        <a:rPr lang="en-US" sz="2100" b="0" i="0" err="1">
                          <a:latin typeface="Adobe Clean SemiLight" panose="020B0403020404020204" pitchFamily="34" charset="0"/>
                        </a:rPr>
                        <a:t>Polimorfism</a:t>
                      </a:r>
                      <a:r>
                        <a:rPr lang="en-US" sz="2100" b="0" i="0">
                          <a:latin typeface="Adobe Clean SemiLight" panose="020B0403020404020204" pitchFamily="34" charset="0"/>
                        </a:rPr>
                        <a:t> </a:t>
                      </a:r>
                      <a:r>
                        <a:rPr lang="en-US" sz="2100" b="0" i="0" err="1">
                          <a:latin typeface="Adobe Clean SemiLight" panose="020B0403020404020204" pitchFamily="34" charset="0"/>
                        </a:rPr>
                        <a:t>dinamic</a:t>
                      </a:r>
                      <a:endParaRPr lang="en-US" sz="2100" b="0" i="0">
                        <a:latin typeface="Adobe Clean SemiLight" panose="020B0403020404020204" pitchFamily="34" charset="0"/>
                      </a:endParaRPr>
                    </a:p>
                  </a:txBody>
                  <a:tcPr marL="91235" marR="91235" marT="45708" marB="4570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470307"/>
                  </a:ext>
                </a:extLst>
              </a:tr>
              <a:tr h="5393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0" i="0">
                          <a:latin typeface="Adobe Clean SemiLight" panose="020B0403020404020204" pitchFamily="34" charset="0"/>
                        </a:rPr>
                        <a:t>Virtual </a:t>
                      </a:r>
                      <a:r>
                        <a:rPr lang="en-US" sz="2100" b="0" i="0" kern="1200">
                          <a:solidFill>
                            <a:schemeClr val="tx1"/>
                          </a:solidFill>
                          <a:latin typeface="Adobe Clean SemiLight" panose="020B0403020404020204" pitchFamily="34" charset="0"/>
                          <a:ea typeface="+mn-ea"/>
                          <a:cs typeface="+mn-cs"/>
                        </a:rPr>
                        <a:t>tables </a:t>
                      </a:r>
                      <a:r>
                        <a:rPr lang="en-GB" sz="2100" b="0" i="0" kern="1200" err="1">
                          <a:solidFill>
                            <a:schemeClr val="tx1"/>
                          </a:solidFill>
                          <a:latin typeface="Adobe Clean SemiLight" panose="020B0403020404020204" pitchFamily="34" charset="0"/>
                          <a:ea typeface="+mn-ea"/>
                          <a:cs typeface="+mn-cs"/>
                        </a:rPr>
                        <a:t>și</a:t>
                      </a:r>
                      <a:r>
                        <a:rPr lang="en-US" sz="2100" b="0" i="0" kern="1200">
                          <a:solidFill>
                            <a:schemeClr val="tx1"/>
                          </a:solidFill>
                          <a:latin typeface="Adobe Clean SemiLight" panose="020B0403020404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b="0" i="0">
                          <a:latin typeface="Adobe Clean SemiLight" panose="020B0403020404020204" pitchFamily="34" charset="0"/>
                        </a:rPr>
                        <a:t>virtual pointers</a:t>
                      </a:r>
                    </a:p>
                  </a:txBody>
                  <a:tcPr marL="91235" marR="91235" marT="45708" marB="4570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008882"/>
                  </a:ext>
                </a:extLst>
              </a:tr>
              <a:tr h="5393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100" b="0" i="0" kern="1200" err="1">
                          <a:solidFill>
                            <a:schemeClr val="tx1"/>
                          </a:solidFill>
                          <a:latin typeface="Adobe Clean SemiLight" panose="020B0403020404020204" pitchFamily="34" charset="0"/>
                          <a:ea typeface="+mn-ea"/>
                          <a:cs typeface="+mn-cs"/>
                        </a:rPr>
                        <a:t>Moștenire</a:t>
                      </a:r>
                      <a:r>
                        <a:rPr lang="en-GB" sz="2100" b="0" i="0" kern="1200">
                          <a:solidFill>
                            <a:schemeClr val="tx1"/>
                          </a:solidFill>
                          <a:latin typeface="Adobe Clean SemiLight" panose="020B0403020404020204" pitchFamily="34" charset="0"/>
                          <a:ea typeface="+mn-ea"/>
                          <a:cs typeface="+mn-cs"/>
                        </a:rPr>
                        <a:t> </a:t>
                      </a:r>
                      <a:r>
                        <a:rPr lang="en-GB" sz="2100" b="0" i="0" kern="1200" err="1">
                          <a:solidFill>
                            <a:schemeClr val="tx1"/>
                          </a:solidFill>
                          <a:latin typeface="Adobe Clean SemiLight" panose="020B0403020404020204" pitchFamily="34" charset="0"/>
                          <a:ea typeface="+mn-ea"/>
                          <a:cs typeface="+mn-cs"/>
                        </a:rPr>
                        <a:t>multiplă</a:t>
                      </a:r>
                      <a:endParaRPr lang="en-US" sz="2100" b="0" i="0" kern="1200">
                        <a:solidFill>
                          <a:schemeClr val="tx1"/>
                        </a:solidFill>
                        <a:latin typeface="Adobe Clean SemiLight" panose="020B0403020404020204" pitchFamily="34" charset="0"/>
                        <a:ea typeface="+mn-ea"/>
                        <a:cs typeface="+mn-cs"/>
                      </a:endParaRPr>
                    </a:p>
                  </a:txBody>
                  <a:tcPr marL="91235" marR="91235" marT="45708" marB="4570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106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89547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4B8-B57E-407F-848F-575DB8B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799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Namespace - intro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C2092-8791-B845-B6BF-D9B13ADAF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0113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000" err="1">
                <a:latin typeface="Adobe Clean SemiLight" panose="020B0403020404020204" pitchFamily="34" charset="0"/>
              </a:rPr>
              <a:t>Să</a:t>
            </a:r>
            <a:r>
              <a:rPr lang="en-GB" sz="2000">
                <a:latin typeface="Adobe Clean SemiLight" panose="020B0403020404020204" pitchFamily="34" charset="0"/>
              </a:rPr>
              <a:t> ne </a:t>
            </a:r>
            <a:r>
              <a:rPr lang="en-GB" sz="2000" err="1">
                <a:latin typeface="Adobe Clean SemiLight" panose="020B0403020404020204" pitchFamily="34" charset="0"/>
              </a:rPr>
              <a:t>imaginăm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două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situații</a:t>
            </a:r>
            <a:r>
              <a:rPr lang="en-US" sz="2000">
                <a:latin typeface="Adobe Clean SemiLight" panose="020B0403020404020204" pitchFamily="34" charset="0"/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GB" sz="1600" err="1">
                <a:latin typeface="Adobe Clean SemiLight" panose="020B0403020404020204" pitchFamily="34" charset="0"/>
              </a:rPr>
              <a:t>Într</a:t>
            </a:r>
            <a:r>
              <a:rPr lang="en-GB" sz="1600">
                <a:latin typeface="Adobe Clean SemiLight" panose="020B0403020404020204" pitchFamily="34" charset="0"/>
              </a:rPr>
              <a:t>-un code base, </a:t>
            </a:r>
            <a:r>
              <a:rPr lang="en-GB" sz="1600" err="1">
                <a:latin typeface="Adobe Clean SemiLight" panose="020B0403020404020204" pitchFamily="34" charset="0"/>
              </a:rPr>
              <a:t>dorim</a:t>
            </a:r>
            <a:r>
              <a:rPr lang="en-GB" sz="1600">
                <a:latin typeface="Adobe Clean SemiLight" panose="020B0403020404020204" pitchFamily="34" charset="0"/>
              </a:rPr>
              <a:t> </a:t>
            </a:r>
            <a:r>
              <a:rPr lang="en-GB" sz="1600" err="1">
                <a:latin typeface="Adobe Clean SemiLight" panose="020B0403020404020204" pitchFamily="34" charset="0"/>
              </a:rPr>
              <a:t>să</a:t>
            </a:r>
            <a:r>
              <a:rPr lang="en-GB" sz="1600">
                <a:latin typeface="Adobe Clean SemiLight" panose="020B0403020404020204" pitchFamily="34" charset="0"/>
              </a:rPr>
              <a:t> </a:t>
            </a:r>
            <a:r>
              <a:rPr lang="en-GB" sz="1600" err="1">
                <a:latin typeface="Adobe Clean SemiLight" panose="020B0403020404020204" pitchFamily="34" charset="0"/>
              </a:rPr>
              <a:t>adăugăm</a:t>
            </a:r>
            <a:r>
              <a:rPr lang="en-GB" sz="1600">
                <a:latin typeface="Adobe Clean SemiLight" panose="020B0403020404020204" pitchFamily="34" charset="0"/>
              </a:rPr>
              <a:t> o </a:t>
            </a:r>
            <a:r>
              <a:rPr lang="en-GB" sz="1600" err="1">
                <a:latin typeface="Adobe Clean SemiLight" panose="020B0403020404020204" pitchFamily="34" charset="0"/>
              </a:rPr>
              <a:t>funcție</a:t>
            </a:r>
            <a:r>
              <a:rPr lang="en-GB" sz="1600">
                <a:latin typeface="Adobe Clean SemiLight" panose="020B0403020404020204" pitchFamily="34" charset="0"/>
              </a:rPr>
              <a:t> f, </a:t>
            </a:r>
            <a:r>
              <a:rPr lang="en-GB" sz="1600" err="1">
                <a:latin typeface="Adobe Clean SemiLight" panose="020B0403020404020204" pitchFamily="34" charset="0"/>
              </a:rPr>
              <a:t>dacă</a:t>
            </a:r>
            <a:r>
              <a:rPr lang="en-GB" sz="1600">
                <a:latin typeface="Adobe Clean SemiLight" panose="020B0403020404020204" pitchFamily="34" charset="0"/>
              </a:rPr>
              <a:t> </a:t>
            </a:r>
            <a:r>
              <a:rPr lang="en-GB" sz="1600" err="1">
                <a:latin typeface="Adobe Clean SemiLight" panose="020B0403020404020204" pitchFamily="34" charset="0"/>
              </a:rPr>
              <a:t>această</a:t>
            </a:r>
            <a:r>
              <a:rPr lang="en-GB" sz="1600">
                <a:latin typeface="Adobe Clean SemiLight" panose="020B0403020404020204" pitchFamily="34" charset="0"/>
              </a:rPr>
              <a:t> </a:t>
            </a:r>
            <a:r>
              <a:rPr lang="en-GB" sz="1600" err="1">
                <a:latin typeface="Adobe Clean SemiLight" panose="020B0403020404020204" pitchFamily="34" charset="0"/>
              </a:rPr>
              <a:t>este</a:t>
            </a:r>
            <a:r>
              <a:rPr lang="en-GB" sz="1600">
                <a:latin typeface="Adobe Clean SemiLight" panose="020B0403020404020204" pitchFamily="34" charset="0"/>
              </a:rPr>
              <a:t> </a:t>
            </a:r>
            <a:r>
              <a:rPr lang="en-GB" sz="1600" err="1">
                <a:latin typeface="Adobe Clean SemiLight" panose="020B0403020404020204" pitchFamily="34" charset="0"/>
              </a:rPr>
              <a:t>deja</a:t>
            </a:r>
            <a:r>
              <a:rPr lang="en-GB" sz="1600">
                <a:latin typeface="Adobe Clean SemiLight" panose="020B0403020404020204" pitchFamily="34" charset="0"/>
              </a:rPr>
              <a:t> </a:t>
            </a:r>
            <a:r>
              <a:rPr lang="en-GB" sz="1600" err="1">
                <a:latin typeface="Adobe Clean SemiLight" panose="020B0403020404020204" pitchFamily="34" charset="0"/>
              </a:rPr>
              <a:t>definită</a:t>
            </a:r>
            <a:r>
              <a:rPr lang="en-GB" sz="1600">
                <a:latin typeface="Adobe Clean SemiLight" panose="020B0403020404020204" pitchFamily="34" charset="0"/>
              </a:rPr>
              <a:t> </a:t>
            </a:r>
            <a:r>
              <a:rPr lang="en-GB" sz="1600" err="1">
                <a:latin typeface="Adobe Clean SemiLight" panose="020B0403020404020204" pitchFamily="34" charset="0"/>
              </a:rPr>
              <a:t>trebuie</a:t>
            </a:r>
            <a:r>
              <a:rPr lang="en-GB" sz="1600">
                <a:latin typeface="Adobe Clean SemiLight" panose="020B0403020404020204" pitchFamily="34" charset="0"/>
              </a:rPr>
              <a:t> </a:t>
            </a:r>
            <a:r>
              <a:rPr lang="en-GB" sz="1600" err="1">
                <a:latin typeface="Adobe Clean SemiLight" panose="020B0403020404020204" pitchFamily="34" charset="0"/>
              </a:rPr>
              <a:t>să</a:t>
            </a:r>
            <a:r>
              <a:rPr lang="en-GB" sz="1600">
                <a:latin typeface="Adobe Clean SemiLight" panose="020B0403020404020204" pitchFamily="34" charset="0"/>
              </a:rPr>
              <a:t> </a:t>
            </a:r>
            <a:r>
              <a:rPr lang="en-GB" sz="1600" err="1">
                <a:latin typeface="Adobe Clean SemiLight" panose="020B0403020404020204" pitchFamily="34" charset="0"/>
              </a:rPr>
              <a:t>găsim</a:t>
            </a:r>
            <a:r>
              <a:rPr lang="en-GB" sz="1600">
                <a:latin typeface="Adobe Clean SemiLight" panose="020B0403020404020204" pitchFamily="34" charset="0"/>
              </a:rPr>
              <a:t> un alt </a:t>
            </a:r>
            <a:r>
              <a:rPr lang="en-GB" sz="1600" err="1">
                <a:latin typeface="Adobe Clean SemiLight" panose="020B0403020404020204" pitchFamily="34" charset="0"/>
              </a:rPr>
              <a:t>nume</a:t>
            </a:r>
            <a:r>
              <a:rPr lang="en-GB" sz="1600">
                <a:latin typeface="Adobe Clean SemiLight" panose="020B0403020404020204" pitchFamily="34" charset="0"/>
              </a:rPr>
              <a:t> </a:t>
            </a:r>
            <a:r>
              <a:rPr lang="en-GB" sz="1600" err="1">
                <a:latin typeface="Adobe Clean SemiLight" panose="020B0403020404020204" pitchFamily="34" charset="0"/>
              </a:rPr>
              <a:t>pentru</a:t>
            </a:r>
            <a:r>
              <a:rPr lang="en-GB" sz="1600">
                <a:latin typeface="Adobe Clean SemiLight" panose="020B0403020404020204" pitchFamily="34" charset="0"/>
              </a:rPr>
              <a:t> </a:t>
            </a:r>
            <a:r>
              <a:rPr lang="en-GB" sz="1600" err="1">
                <a:latin typeface="Adobe Clean SemiLight" panose="020B0403020404020204" pitchFamily="34" charset="0"/>
              </a:rPr>
              <a:t>nouă</a:t>
            </a:r>
            <a:r>
              <a:rPr lang="en-GB" sz="1600">
                <a:latin typeface="Adobe Clean SemiLight" panose="020B0403020404020204" pitchFamily="34" charset="0"/>
              </a:rPr>
              <a:t> </a:t>
            </a:r>
            <a:r>
              <a:rPr lang="en-GB" sz="1600" err="1">
                <a:latin typeface="Adobe Clean SemiLight" panose="020B0403020404020204" pitchFamily="34" charset="0"/>
              </a:rPr>
              <a:t>funcție</a:t>
            </a:r>
            <a:endParaRPr lang="en-GB" sz="1600">
              <a:latin typeface="Adobe Clean SemiLight" panose="020B0403020404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GB" sz="1600" err="1">
                <a:latin typeface="Adobe Clean SemiLight" panose="020B0403020404020204" pitchFamily="34" charset="0"/>
              </a:rPr>
              <a:t>Dorim</a:t>
            </a:r>
            <a:r>
              <a:rPr lang="en-GB" sz="1600">
                <a:latin typeface="Adobe Clean SemiLight" panose="020B0403020404020204" pitchFamily="34" charset="0"/>
              </a:rPr>
              <a:t> </a:t>
            </a:r>
            <a:r>
              <a:rPr lang="en-GB" sz="1600" err="1">
                <a:latin typeface="Adobe Clean SemiLight" panose="020B0403020404020204" pitchFamily="34" charset="0"/>
              </a:rPr>
              <a:t>să</a:t>
            </a:r>
            <a:r>
              <a:rPr lang="en-GB" sz="1600">
                <a:latin typeface="Adobe Clean SemiLight" panose="020B0403020404020204" pitchFamily="34" charset="0"/>
              </a:rPr>
              <a:t> </a:t>
            </a:r>
            <a:r>
              <a:rPr lang="en-GB" sz="1600" err="1">
                <a:latin typeface="Adobe Clean SemiLight" panose="020B0403020404020204" pitchFamily="34" charset="0"/>
              </a:rPr>
              <a:t>grupăm</a:t>
            </a:r>
            <a:r>
              <a:rPr lang="en-GB" sz="1600">
                <a:latin typeface="Adobe Clean SemiLight" panose="020B0403020404020204" pitchFamily="34" charset="0"/>
              </a:rPr>
              <a:t> </a:t>
            </a:r>
            <a:r>
              <a:rPr lang="en-GB" sz="1600" err="1">
                <a:latin typeface="Adobe Clean SemiLight" panose="020B0403020404020204" pitchFamily="34" charset="0"/>
              </a:rPr>
              <a:t>funcții</a:t>
            </a:r>
            <a:r>
              <a:rPr lang="en-GB" sz="1600">
                <a:latin typeface="Adobe Clean SemiLight" panose="020B0403020404020204" pitchFamily="34" charset="0"/>
              </a:rPr>
              <a:t> </a:t>
            </a:r>
            <a:r>
              <a:rPr lang="en-GB" sz="1600" err="1">
                <a:latin typeface="Adobe Clean SemiLight" panose="020B0403020404020204" pitchFamily="34" charset="0"/>
              </a:rPr>
              <a:t>și</a:t>
            </a:r>
            <a:r>
              <a:rPr lang="en-GB" sz="1600">
                <a:latin typeface="Adobe Clean SemiLight" panose="020B0403020404020204" pitchFamily="34" charset="0"/>
              </a:rPr>
              <a:t>/</a:t>
            </a:r>
            <a:r>
              <a:rPr lang="en-GB" sz="1600" err="1">
                <a:latin typeface="Adobe Clean SemiLight" panose="020B0403020404020204" pitchFamily="34" charset="0"/>
              </a:rPr>
              <a:t>sau</a:t>
            </a:r>
            <a:r>
              <a:rPr lang="en-GB" sz="1600">
                <a:latin typeface="Adobe Clean SemiLight" panose="020B0403020404020204" pitchFamily="34" charset="0"/>
              </a:rPr>
              <a:t> </a:t>
            </a:r>
            <a:r>
              <a:rPr lang="en-GB" sz="1600" err="1">
                <a:latin typeface="Adobe Clean SemiLight" panose="020B0403020404020204" pitchFamily="34" charset="0"/>
              </a:rPr>
              <a:t>clase</a:t>
            </a:r>
            <a:r>
              <a:rPr lang="en-GB" sz="1600">
                <a:latin typeface="Adobe Clean SemiLight" panose="020B0403020404020204" pitchFamily="34" charset="0"/>
              </a:rPr>
              <a:t> </a:t>
            </a:r>
            <a:r>
              <a:rPr lang="en-GB" sz="1600" err="1">
                <a:latin typeface="Adobe Clean SemiLight" panose="020B0403020404020204" pitchFamily="34" charset="0"/>
              </a:rPr>
              <a:t>după</a:t>
            </a:r>
            <a:r>
              <a:rPr lang="en-GB" sz="1600">
                <a:latin typeface="Adobe Clean SemiLight" panose="020B0403020404020204" pitchFamily="34" charset="0"/>
              </a:rPr>
              <a:t> </a:t>
            </a:r>
            <a:r>
              <a:rPr lang="en-GB" sz="1600" err="1">
                <a:latin typeface="Adobe Clean SemiLight" panose="020B0403020404020204" pitchFamily="34" charset="0"/>
              </a:rPr>
              <a:t>anumite</a:t>
            </a:r>
            <a:r>
              <a:rPr lang="en-GB" sz="1600">
                <a:latin typeface="Adobe Clean SemiLight" panose="020B0403020404020204" pitchFamily="34" charset="0"/>
              </a:rPr>
              <a:t> </a:t>
            </a:r>
            <a:r>
              <a:rPr lang="en-GB" sz="1600" err="1">
                <a:latin typeface="Adobe Clean SemiLight" panose="020B0403020404020204" pitchFamily="34" charset="0"/>
              </a:rPr>
              <a:t>criterii</a:t>
            </a:r>
            <a:r>
              <a:rPr lang="en-GB" sz="1600">
                <a:latin typeface="Adobe Clean SemiLight" panose="020B0403020404020204" pitchFamily="34" charset="0"/>
              </a:rPr>
              <a:t> </a:t>
            </a:r>
            <a:r>
              <a:rPr lang="en-GB" sz="1600" err="1">
                <a:latin typeface="Adobe Clean SemiLight" panose="020B0403020404020204" pitchFamily="34" charset="0"/>
              </a:rPr>
              <a:t>într</a:t>
            </a:r>
            <a:r>
              <a:rPr lang="en-GB" sz="1600">
                <a:latin typeface="Adobe Clean SemiLight" panose="020B0403020404020204" pitchFamily="34" charset="0"/>
              </a:rPr>
              <a:t>-un mod </a:t>
            </a:r>
            <a:r>
              <a:rPr lang="en-GB" sz="1600" err="1">
                <a:latin typeface="Adobe Clean SemiLight" panose="020B0403020404020204" pitchFamily="34" charset="0"/>
              </a:rPr>
              <a:t>ușor</a:t>
            </a:r>
            <a:r>
              <a:rPr lang="en-GB" sz="1600">
                <a:latin typeface="Adobe Clean SemiLight" panose="020B0403020404020204" pitchFamily="34" charset="0"/>
              </a:rPr>
              <a:t> de </a:t>
            </a:r>
            <a:r>
              <a:rPr lang="en-GB" sz="1600" err="1">
                <a:latin typeface="Adobe Clean SemiLight" panose="020B0403020404020204" pitchFamily="34" charset="0"/>
              </a:rPr>
              <a:t>extins</a:t>
            </a:r>
            <a:r>
              <a:rPr lang="en-GB" sz="1600">
                <a:latin typeface="Adobe Clean SemiLight" panose="020B0403020404020204" pitchFamily="34" charset="0"/>
              </a:rPr>
              <a:t> </a:t>
            </a:r>
            <a:r>
              <a:rPr lang="en-GB" sz="1600" err="1">
                <a:latin typeface="Adobe Clean SemiLight" panose="020B0403020404020204" pitchFamily="34" charset="0"/>
              </a:rPr>
              <a:t>și</a:t>
            </a:r>
            <a:r>
              <a:rPr lang="en-GB" sz="1600">
                <a:latin typeface="Adobe Clean SemiLight" panose="020B0403020404020204" pitchFamily="34" charset="0"/>
              </a:rPr>
              <a:t> de </a:t>
            </a:r>
            <a:r>
              <a:rPr lang="en-GB" sz="1600" err="1">
                <a:latin typeface="Adobe Clean SemiLight" panose="020B0403020404020204" pitchFamily="34" charset="0"/>
              </a:rPr>
              <a:t>utilizat</a:t>
            </a:r>
            <a:endParaRPr lang="en-GB" sz="1600">
              <a:latin typeface="Adobe Clean SemiLight" panose="020B0403020404020204" pitchFamily="34" charset="0"/>
            </a:endParaRPr>
          </a:p>
          <a:p>
            <a:pPr lvl="1"/>
            <a:endParaRPr lang="en-US" sz="1600">
              <a:latin typeface="Adobe Clean SemiLight" panose="020B0403020404020204" pitchFamily="34" charset="0"/>
            </a:endParaRPr>
          </a:p>
          <a:p>
            <a:r>
              <a:rPr lang="en-US" sz="2000">
                <a:latin typeface="Adobe Clean SemiLight" panose="020B0403020404020204" pitchFamily="34" charset="0"/>
              </a:rPr>
              <a:t>Solu</a:t>
            </a:r>
            <a:r>
              <a:rPr lang="en-GB" sz="2000" err="1">
                <a:latin typeface="Adobe Clean SemiLight" panose="020B0403020404020204" pitchFamily="34" charset="0"/>
              </a:rPr>
              <a:t>ț</a:t>
            </a:r>
            <a:r>
              <a:rPr lang="en-US" sz="2000" err="1">
                <a:latin typeface="Adobe Clean SemiLight" panose="020B0403020404020204" pitchFamily="34" charset="0"/>
              </a:rPr>
              <a:t>ie</a:t>
            </a:r>
            <a:r>
              <a:rPr lang="en-US" sz="2000">
                <a:latin typeface="Adobe Clean SemiLight" panose="020B0403020404020204" pitchFamily="34" charset="0"/>
              </a:rPr>
              <a:t>: </a:t>
            </a:r>
            <a:r>
              <a:rPr lang="en-US" sz="2000" err="1">
                <a:latin typeface="Adobe Clean SemiLight" panose="020B0403020404020204" pitchFamily="34" charset="0"/>
              </a:rPr>
              <a:t>utilizarea</a:t>
            </a:r>
            <a:r>
              <a:rPr lang="en-US" sz="2000">
                <a:latin typeface="Adobe Clean SemiLight" panose="020B0403020404020204" pitchFamily="34" charset="0"/>
              </a:rPr>
              <a:t> namespace-</a:t>
            </a:r>
            <a:r>
              <a:rPr lang="en-US" sz="2000" err="1">
                <a:latin typeface="Adobe Clean SemiLight" panose="020B0403020404020204" pitchFamily="34" charset="0"/>
              </a:rPr>
              <a:t>urilor</a:t>
            </a:r>
            <a:endParaRPr lang="en-US" sz="2000">
              <a:latin typeface="Adobe Clean SemiLight" panose="020B0403020404020204" pitchFamily="34" charset="0"/>
            </a:endParaRPr>
          </a:p>
          <a:p>
            <a:endParaRPr lang="en-US" sz="2000">
              <a:latin typeface="Adobe Clean SemiLight" panose="020B04030204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2000">
                <a:latin typeface="Adobe Clean SemiLight" panose="020B0403020404020204" pitchFamily="34" charset="0"/>
              </a:rPr>
              <a:t>Namespace-urile </a:t>
            </a:r>
            <a:r>
              <a:rPr lang="en-GB" sz="2000" err="1">
                <a:latin typeface="Adobe Clean SemiLight" panose="020B0403020404020204" pitchFamily="34" charset="0"/>
              </a:rPr>
              <a:t>reprezintă</a:t>
            </a:r>
            <a:r>
              <a:rPr lang="en-GB" sz="2000">
                <a:latin typeface="Adobe Clean SemiLight" panose="020B0403020404020204" pitchFamily="34" charset="0"/>
              </a:rPr>
              <a:t> o </a:t>
            </a:r>
            <a:r>
              <a:rPr lang="en-GB" sz="2000" err="1">
                <a:latin typeface="Adobe Clean SemiLight" panose="020B0403020404020204" pitchFamily="34" charset="0"/>
              </a:rPr>
              <a:t>soluție</a:t>
            </a:r>
            <a:r>
              <a:rPr lang="en-GB" sz="2000">
                <a:latin typeface="Adobe Clean SemiLight" panose="020B0403020404020204" pitchFamily="34" charset="0"/>
              </a:rPr>
              <a:t> la </a:t>
            </a:r>
            <a:r>
              <a:rPr lang="en-GB" sz="2000" err="1">
                <a:latin typeface="Adobe Clean SemiLight" panose="020B0403020404020204" pitchFamily="34" charset="0"/>
              </a:rPr>
              <a:t>problema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coliziunilor</a:t>
            </a:r>
            <a:r>
              <a:rPr lang="en-GB" sz="2000">
                <a:latin typeface="Adobe Clean SemiLight" panose="020B0403020404020204" pitchFamily="34" charset="0"/>
              </a:rPr>
              <a:t> de </a:t>
            </a:r>
            <a:r>
              <a:rPr lang="en-GB" sz="2000" err="1">
                <a:latin typeface="Adobe Clean SemiLight" panose="020B0403020404020204" pitchFamily="34" charset="0"/>
              </a:rPr>
              <a:t>nume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și</a:t>
            </a:r>
            <a:r>
              <a:rPr lang="en-GB" sz="2000">
                <a:latin typeface="Adobe Clean SemiLight" panose="020B0403020404020204" pitchFamily="34" charset="0"/>
              </a:rPr>
              <a:t> pot fi </a:t>
            </a:r>
            <a:r>
              <a:rPr lang="en-GB" sz="2000" err="1">
                <a:latin typeface="Adobe Clean SemiLight" panose="020B0403020404020204" pitchFamily="34" charset="0"/>
              </a:rPr>
              <a:t>utilizate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pentru</a:t>
            </a:r>
            <a:r>
              <a:rPr lang="en-GB" sz="2000">
                <a:latin typeface="Adobe Clean SemiLight" panose="020B0403020404020204" pitchFamily="34" charset="0"/>
              </a:rPr>
              <a:t> a </a:t>
            </a:r>
            <a:r>
              <a:rPr lang="en-GB" sz="2000" err="1">
                <a:latin typeface="Adobe Clean SemiLight" panose="020B0403020404020204" pitchFamily="34" charset="0"/>
              </a:rPr>
              <a:t>delimita</a:t>
            </a:r>
            <a:r>
              <a:rPr lang="en-GB" sz="2000">
                <a:latin typeface="Adobe Clean SemiLight" panose="020B0403020404020204" pitchFamily="34" charset="0"/>
              </a:rPr>
              <a:t> un set de </a:t>
            </a:r>
            <a:r>
              <a:rPr lang="en-GB" sz="2000" err="1">
                <a:latin typeface="Adobe Clean SemiLight" panose="020B0403020404020204" pitchFamily="34" charset="0"/>
              </a:rPr>
              <a:t>funcții</a:t>
            </a:r>
            <a:r>
              <a:rPr lang="en-GB" sz="2000">
                <a:latin typeface="Adobe Clean SemiLight" panose="020B0403020404020204" pitchFamily="34" charset="0"/>
              </a:rPr>
              <a:t> / </a:t>
            </a:r>
            <a:r>
              <a:rPr lang="en-GB" sz="2000" err="1">
                <a:latin typeface="Adobe Clean SemiLight" panose="020B0403020404020204" pitchFamily="34" charset="0"/>
              </a:rPr>
              <a:t>clase</a:t>
            </a:r>
            <a:r>
              <a:rPr lang="en-US" sz="2000">
                <a:latin typeface="Adobe Clean SemiLight" panose="020B0403020404020204" pitchFamily="34" charset="0"/>
              </a:rPr>
              <a:t>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06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4B8-B57E-407F-848F-575DB8B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799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Namespace -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exemple</a:t>
            </a:r>
            <a:endParaRPr lang="en-US" sz="2800" b="1">
              <a:solidFill>
                <a:srgbClr val="FF0000"/>
              </a:solidFill>
              <a:latin typeface="Adobe Clean ExtraBold" panose="020B0503020404020204" pitchFamily="34" charset="0"/>
            </a:endParaRP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521C83-5B11-CB40-A044-D69FC31A2C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913" y="1431924"/>
            <a:ext cx="4407044" cy="5230913"/>
          </a:xfr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4F4C3C6-6F3D-A548-AE9D-FE1A58A82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044" y="1596768"/>
            <a:ext cx="39116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5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4B8-B57E-407F-848F-575DB8B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799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Namespace – “using”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1DF772-318F-4942-ACF3-B33AC9B12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69" y="1765854"/>
            <a:ext cx="5144709" cy="301486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000" err="1">
                <a:latin typeface="Adobe Clean SemiLight" panose="020B0403020404020204" pitchFamily="34" charset="0"/>
              </a:rPr>
              <a:t>Pentru</a:t>
            </a:r>
            <a:r>
              <a:rPr lang="en-GB" sz="2000">
                <a:latin typeface="Adobe Clean SemiLight" panose="020B0403020404020204" pitchFamily="34" charset="0"/>
              </a:rPr>
              <a:t> a </a:t>
            </a:r>
            <a:r>
              <a:rPr lang="en-GB" sz="2000" err="1">
                <a:latin typeface="Adobe Clean SemiLight" panose="020B0403020404020204" pitchFamily="34" charset="0"/>
              </a:rPr>
              <a:t>evita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repetarea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numelui</a:t>
            </a:r>
            <a:r>
              <a:rPr lang="en-GB" sz="2000">
                <a:latin typeface="Adobe Clean SemiLight" panose="020B0403020404020204" pitchFamily="34" charset="0"/>
              </a:rPr>
              <a:t> namespace-</a:t>
            </a:r>
            <a:r>
              <a:rPr lang="en-GB" sz="2000" err="1">
                <a:latin typeface="Adobe Clean SemiLight" panose="020B0403020404020204" pitchFamily="34" charset="0"/>
              </a:rPr>
              <a:t>ului</a:t>
            </a:r>
            <a:r>
              <a:rPr lang="en-GB" sz="2000">
                <a:latin typeface="Adobe Clean SemiLight" panose="020B0403020404020204" pitchFamily="34" charset="0"/>
              </a:rPr>
              <a:t> se </a:t>
            </a:r>
            <a:r>
              <a:rPr lang="en-GB" sz="2000" err="1">
                <a:latin typeface="Adobe Clean SemiLight" panose="020B0403020404020204" pitchFamily="34" charset="0"/>
              </a:rPr>
              <a:t>poate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utiliza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directiva</a:t>
            </a:r>
            <a:r>
              <a:rPr lang="en-GB" sz="2000">
                <a:latin typeface="Adobe Clean SemiLight" panose="020B0403020404020204" pitchFamily="34" charset="0"/>
              </a:rPr>
              <a:t> “using” care face ca </a:t>
            </a:r>
            <a:r>
              <a:rPr lang="en-GB" sz="2000" err="1">
                <a:latin typeface="Adobe Clean SemiLight" panose="020B0403020404020204" pitchFamily="34" charset="0"/>
              </a:rPr>
              <a:t>obiectele</a:t>
            </a:r>
            <a:r>
              <a:rPr lang="en-GB" sz="2000">
                <a:latin typeface="Adobe Clean SemiLight" panose="020B0403020404020204" pitchFamily="34" charset="0"/>
              </a:rPr>
              <a:t> din namespace-ul </a:t>
            </a:r>
            <a:r>
              <a:rPr lang="en-GB" sz="2000" err="1">
                <a:latin typeface="Adobe Clean SemiLight" panose="020B0403020404020204" pitchFamily="34" charset="0"/>
              </a:rPr>
              <a:t>respectiv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să</a:t>
            </a:r>
            <a:r>
              <a:rPr lang="en-GB" sz="2000">
                <a:latin typeface="Adobe Clean SemiLight" panose="020B0403020404020204" pitchFamily="34" charset="0"/>
              </a:rPr>
              <a:t> fie </a:t>
            </a:r>
            <a:r>
              <a:rPr lang="en-GB" sz="2000" err="1">
                <a:latin typeface="Adobe Clean SemiLight" panose="020B0403020404020204" pitchFamily="34" charset="0"/>
              </a:rPr>
              <a:t>accesibile</a:t>
            </a:r>
            <a:r>
              <a:rPr lang="en-GB" sz="2000">
                <a:latin typeface="Adobe Clean SemiLight" panose="020B0403020404020204" pitchFamily="34" charset="0"/>
              </a:rPr>
              <a:t> ca </a:t>
            </a:r>
            <a:r>
              <a:rPr lang="en-GB" sz="2000" err="1">
                <a:latin typeface="Adobe Clean SemiLight" panose="020B0403020404020204" pitchFamily="34" charset="0"/>
              </a:rPr>
              <a:t>și</a:t>
            </a:r>
            <a:r>
              <a:rPr lang="en-GB" sz="2000">
                <a:latin typeface="Adobe Clean SemiLight" panose="020B0403020404020204" pitchFamily="34" charset="0"/>
              </a:rPr>
              <a:t> cum </a:t>
            </a:r>
            <a:r>
              <a:rPr lang="en-GB" sz="2000" err="1">
                <a:latin typeface="Adobe Clean SemiLight" panose="020B0403020404020204" pitchFamily="34" charset="0"/>
              </a:rPr>
              <a:t>ar</a:t>
            </a:r>
            <a:r>
              <a:rPr lang="en-GB" sz="2000">
                <a:latin typeface="Adobe Clean SemiLight" panose="020B0403020404020204" pitchFamily="34" charset="0"/>
              </a:rPr>
              <a:t> fi </a:t>
            </a:r>
            <a:r>
              <a:rPr lang="en-GB" sz="2000" err="1">
                <a:latin typeface="Adobe Clean SemiLight" panose="020B0403020404020204" pitchFamily="34" charset="0"/>
              </a:rPr>
              <a:t>fost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declarate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în</a:t>
            </a:r>
            <a:r>
              <a:rPr lang="en-GB" sz="2000">
                <a:latin typeface="Adobe Clean SemiLight" panose="020B0403020404020204" pitchFamily="34" charset="0"/>
              </a:rPr>
              <a:t> scope-ul </a:t>
            </a:r>
            <a:r>
              <a:rPr lang="en-GB" sz="2000" err="1">
                <a:latin typeface="Adobe Clean SemiLight" panose="020B0403020404020204" pitchFamily="34" charset="0"/>
              </a:rPr>
              <a:t>curent</a:t>
            </a:r>
            <a:r>
              <a:rPr lang="en-US" sz="2000">
                <a:latin typeface="Adobe Clean SemiLight" panose="020B0403020404020204" pitchFamily="34" charset="0"/>
              </a:rPr>
              <a:t>.</a:t>
            </a:r>
          </a:p>
        </p:txBody>
      </p:sp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FCF0979-A58F-C843-A333-B00BD505B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277" y="1260791"/>
            <a:ext cx="3832914" cy="481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22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E11D6-4AD8-423E-8F39-1365DAF9E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4278" y="2798064"/>
            <a:ext cx="8933114" cy="1737360"/>
          </a:xfrm>
        </p:spPr>
        <p:txBody>
          <a:bodyPr/>
          <a:lstStyle/>
          <a:p>
            <a:r>
              <a:rPr lang="en-US" b="1" err="1"/>
              <a:t>Polimorfism</a:t>
            </a:r>
            <a:r>
              <a:rPr lang="en-US" b="1"/>
              <a:t> – intro, </a:t>
            </a:r>
            <a:r>
              <a:rPr lang="en-US" b="1" err="1"/>
              <a:t>clasificare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57480572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4B8-B57E-407F-848F-575DB8B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799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Polimorfism - intro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8DE0B9-54C7-7541-9CBC-12BFEDE4D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>
                <a:latin typeface="Adobe Clean SemiLight" panose="020B0403020404020204" pitchFamily="34" charset="0"/>
              </a:rPr>
              <a:t>Un </a:t>
            </a:r>
            <a:r>
              <a:rPr lang="en-GB" sz="2000" err="1">
                <a:latin typeface="Adobe Clean SemiLight" panose="020B0403020404020204" pitchFamily="34" charset="0"/>
              </a:rPr>
              <a:t>obiect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poate</a:t>
            </a:r>
            <a:r>
              <a:rPr lang="en-GB" sz="2000">
                <a:latin typeface="Adobe Clean SemiLight" panose="020B0403020404020204" pitchFamily="34" charset="0"/>
              </a:rPr>
              <a:t> fi </a:t>
            </a:r>
            <a:r>
              <a:rPr lang="en-GB" sz="2000" err="1">
                <a:latin typeface="Adobe Clean SemiLight" panose="020B0403020404020204" pitchFamily="34" charset="0"/>
              </a:rPr>
              <a:t>văzut</a:t>
            </a:r>
            <a:r>
              <a:rPr lang="en-GB" sz="2000">
                <a:latin typeface="Adobe Clean SemiLight" panose="020B0403020404020204" pitchFamily="34" charset="0"/>
              </a:rPr>
              <a:t> ca </a:t>
            </a:r>
            <a:r>
              <a:rPr lang="en-GB" sz="2000" err="1">
                <a:latin typeface="Adobe Clean SemiLight" panose="020B0403020404020204" pitchFamily="34" charset="0"/>
              </a:rPr>
              <a:t>făcând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parte</a:t>
            </a:r>
            <a:r>
              <a:rPr lang="en-GB" sz="2000">
                <a:latin typeface="Adobe Clean SemiLight" panose="020B0403020404020204" pitchFamily="34" charset="0"/>
              </a:rPr>
              <a:t> din multiple </a:t>
            </a:r>
            <a:r>
              <a:rPr lang="en-GB" sz="2000" err="1">
                <a:latin typeface="Adobe Clean SemiLight" panose="020B0403020404020204" pitchFamily="34" charset="0"/>
              </a:rPr>
              <a:t>categorii</a:t>
            </a:r>
            <a:endParaRPr lang="en-GB" sz="2000">
              <a:latin typeface="Adobe Clean SemiLight" panose="020B0403020404020204" pitchFamily="34" charset="0"/>
            </a:endParaRPr>
          </a:p>
          <a:p>
            <a:r>
              <a:rPr lang="en-US" sz="2000" err="1">
                <a:latin typeface="Adobe Clean SemiLight" panose="020B0403020404020204" pitchFamily="34" charset="0"/>
              </a:rPr>
              <a:t>Exemplu</a:t>
            </a:r>
            <a:r>
              <a:rPr lang="en-US" sz="2000">
                <a:latin typeface="Adobe Clean SemiLight" panose="020B0403020404020204" pitchFamily="34" charset="0"/>
              </a:rPr>
              <a:t> – un </a:t>
            </a:r>
            <a:r>
              <a:rPr lang="en-US" sz="2000" err="1">
                <a:latin typeface="Adobe Clean SemiLight" panose="020B0403020404020204" pitchFamily="34" charset="0"/>
              </a:rPr>
              <a:t>cal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este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GB" sz="2000" err="1">
                <a:latin typeface="Adobe Clean SemiLight" panose="020B0403020404020204" pitchFamily="34" charset="0"/>
              </a:rPr>
              <a:t>ș</a:t>
            </a:r>
            <a:r>
              <a:rPr lang="en-US" sz="2000" err="1">
                <a:latin typeface="Adobe Clean SemiLight" panose="020B0403020404020204" pitchFamily="34" charset="0"/>
              </a:rPr>
              <a:t>i</a:t>
            </a:r>
            <a:r>
              <a:rPr lang="en-US" sz="2000">
                <a:latin typeface="Adobe Clean SemiLight" panose="020B0403020404020204" pitchFamily="34" charset="0"/>
              </a:rPr>
              <a:t>:</a:t>
            </a:r>
          </a:p>
          <a:p>
            <a:pPr lvl="1"/>
            <a:r>
              <a:rPr lang="en-US" sz="2000">
                <a:latin typeface="Adobe Clean SemiLight" panose="020B0403020404020204" pitchFamily="34" charset="0"/>
              </a:rPr>
              <a:t>Animal</a:t>
            </a:r>
          </a:p>
          <a:p>
            <a:pPr lvl="1"/>
            <a:r>
              <a:rPr lang="en-US" sz="2000" err="1">
                <a:latin typeface="Adobe Clean SemiLight" panose="020B0403020404020204" pitchFamily="34" charset="0"/>
              </a:rPr>
              <a:t>Mamifer</a:t>
            </a:r>
            <a:endParaRPr lang="en-US" sz="2000">
              <a:latin typeface="Adobe Clean SemiLight" panose="020B0403020404020204" pitchFamily="34" charset="0"/>
            </a:endParaRPr>
          </a:p>
          <a:p>
            <a:pPr lvl="1"/>
            <a:r>
              <a:rPr lang="en-US" sz="2000" err="1">
                <a:latin typeface="Adobe Clean SemiLight" panose="020B0403020404020204" pitchFamily="34" charset="0"/>
              </a:rPr>
              <a:t>Mijloc</a:t>
            </a:r>
            <a:r>
              <a:rPr lang="en-US" sz="2000">
                <a:latin typeface="Adobe Clean SemiLight" panose="020B0403020404020204" pitchFamily="34" charset="0"/>
              </a:rPr>
              <a:t> de transport</a:t>
            </a:r>
          </a:p>
          <a:p>
            <a:pPr lvl="1"/>
            <a:endParaRPr lang="en-US"/>
          </a:p>
        </p:txBody>
      </p:sp>
      <p:pic>
        <p:nvPicPr>
          <p:cNvPr id="7" name="Picture 6" descr="A horse running in a field&#10;&#10;Description automatically generated with medium confidence">
            <a:extLst>
              <a:ext uri="{FF2B5EF4-FFF2-40B4-BE49-F238E27FC236}">
                <a16:creationId xmlns:a16="http://schemas.microsoft.com/office/drawing/2014/main" id="{3C361C5E-EDE7-8047-BFCD-498B04643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941" y="2666389"/>
            <a:ext cx="4551169" cy="303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49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4B8-B57E-407F-848F-575DB8B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799"/>
          </a:xfrm>
        </p:spPr>
        <p:txBody>
          <a:bodyPr>
            <a:normAutofit/>
          </a:bodyPr>
          <a:lstStyle/>
          <a:p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Polimorfism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-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clasificare</a:t>
            </a:r>
            <a:endParaRPr lang="en-US" sz="2800" b="1">
              <a:solidFill>
                <a:srgbClr val="FF0000"/>
              </a:solidFill>
              <a:latin typeface="Adobe Clean ExtraBold" panose="020B0503020404020204" pitchFamily="34" charset="0"/>
            </a:endParaRP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AF30B836-5EDC-0544-996F-2D05B2916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153" y="1654565"/>
            <a:ext cx="8572907" cy="4581616"/>
          </a:xfrm>
        </p:spPr>
      </p:pic>
    </p:spTree>
    <p:extLst>
      <p:ext uri="{BB962C8B-B14F-4D97-AF65-F5344CB8AC3E}">
        <p14:creationId xmlns:p14="http://schemas.microsoft.com/office/powerpoint/2010/main" val="2070843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4B8-B57E-407F-848F-575DB8B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799"/>
          </a:xfrm>
        </p:spPr>
        <p:txBody>
          <a:bodyPr>
            <a:normAutofit/>
          </a:bodyPr>
          <a:lstStyle/>
          <a:p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Polimorfism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-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clasificare</a:t>
            </a:r>
            <a:endParaRPr lang="en-US" sz="2800" b="1">
              <a:solidFill>
                <a:srgbClr val="FF0000"/>
              </a:solidFill>
              <a:latin typeface="Adobe Clean ExtraBold" panose="020B0503020404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03440-BB34-204C-81FB-77B1F50C2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76801"/>
          </a:xfrm>
        </p:spPr>
        <p:txBody>
          <a:bodyPr>
            <a:normAutofit/>
          </a:bodyPr>
          <a:lstStyle/>
          <a:p>
            <a:r>
              <a:rPr lang="en-US" sz="2000">
                <a:latin typeface="Adobe Clean SemiLight" panose="020B0403020404020204" pitchFamily="34" charset="0"/>
              </a:rPr>
              <a:t>Compile time polymorphism (static binding):</a:t>
            </a:r>
          </a:p>
          <a:p>
            <a:pPr lvl="1"/>
            <a:r>
              <a:rPr lang="en-GB" sz="1800" err="1">
                <a:latin typeface="Adobe Clean SemiLight" panose="020B0403020404020204" pitchFamily="34" charset="0"/>
              </a:rPr>
              <a:t>Funcția</a:t>
            </a:r>
            <a:r>
              <a:rPr lang="en-GB" sz="1800">
                <a:latin typeface="Adobe Clean SemiLight" panose="020B0403020404020204" pitchFamily="34" charset="0"/>
              </a:rPr>
              <a:t> care </a:t>
            </a:r>
            <a:r>
              <a:rPr lang="en-GB" sz="1800" err="1">
                <a:latin typeface="Adobe Clean SemiLight" panose="020B0403020404020204" pitchFamily="34" charset="0"/>
              </a:rPr>
              <a:t>va</a:t>
            </a:r>
            <a:r>
              <a:rPr lang="en-GB" sz="1800">
                <a:latin typeface="Adobe Clean SemiLight" panose="020B0403020404020204" pitchFamily="34" charset="0"/>
              </a:rPr>
              <a:t> fi </a:t>
            </a:r>
            <a:r>
              <a:rPr lang="en-GB" sz="1800" err="1">
                <a:latin typeface="Adobe Clean SemiLight" panose="020B0403020404020204" pitchFamily="34" charset="0"/>
              </a:rPr>
              <a:t>apelată</a:t>
            </a:r>
            <a:r>
              <a:rPr lang="en-GB" sz="1800">
                <a:latin typeface="Adobe Clean SemiLight" panose="020B0403020404020204" pitchFamily="34" charset="0"/>
              </a:rPr>
              <a:t> </a:t>
            </a:r>
            <a:r>
              <a:rPr lang="en-GB" sz="1800" err="1">
                <a:latin typeface="Adobe Clean SemiLight" panose="020B0403020404020204" pitchFamily="34" charset="0"/>
              </a:rPr>
              <a:t>este</a:t>
            </a:r>
            <a:r>
              <a:rPr lang="en-GB" sz="1800">
                <a:latin typeface="Adobe Clean SemiLight" panose="020B0403020404020204" pitchFamily="34" charset="0"/>
              </a:rPr>
              <a:t> </a:t>
            </a:r>
            <a:r>
              <a:rPr lang="en-GB" sz="1800" err="1">
                <a:latin typeface="Adobe Clean SemiLight" panose="020B0403020404020204" pitchFamily="34" charset="0"/>
              </a:rPr>
              <a:t>cunoscută</a:t>
            </a:r>
            <a:r>
              <a:rPr lang="en-GB" sz="1800">
                <a:latin typeface="Adobe Clean SemiLight" panose="020B0403020404020204" pitchFamily="34" charset="0"/>
              </a:rPr>
              <a:t> </a:t>
            </a:r>
            <a:r>
              <a:rPr lang="en-GB" sz="1800" err="1">
                <a:latin typeface="Adobe Clean SemiLight" panose="020B0403020404020204" pitchFamily="34" charset="0"/>
              </a:rPr>
              <a:t>în</a:t>
            </a:r>
            <a:r>
              <a:rPr lang="en-GB" sz="1800">
                <a:latin typeface="Adobe Clean SemiLight" panose="020B0403020404020204" pitchFamily="34" charset="0"/>
              </a:rPr>
              <a:t> </a:t>
            </a:r>
            <a:r>
              <a:rPr lang="en-GB" sz="1800" err="1">
                <a:latin typeface="Adobe Clean SemiLight" panose="020B0403020404020204" pitchFamily="34" charset="0"/>
              </a:rPr>
              <a:t>momentul</a:t>
            </a:r>
            <a:r>
              <a:rPr lang="en-GB" sz="1800">
                <a:latin typeface="Adobe Clean SemiLight" panose="020B0403020404020204" pitchFamily="34" charset="0"/>
              </a:rPr>
              <a:t> </a:t>
            </a:r>
            <a:r>
              <a:rPr lang="en-GB" sz="1800" err="1">
                <a:latin typeface="Adobe Clean SemiLight" panose="020B0403020404020204" pitchFamily="34" charset="0"/>
              </a:rPr>
              <a:t>compilării</a:t>
            </a:r>
            <a:endParaRPr lang="en-US" sz="1800">
              <a:latin typeface="Adobe Clean SemiLight" panose="020B0403020404020204" pitchFamily="34" charset="0"/>
            </a:endParaRPr>
          </a:p>
          <a:p>
            <a:pPr lvl="1"/>
            <a:endParaRPr lang="en-US" sz="1800">
              <a:latin typeface="Adobe Clean SemiLight" panose="020B0403020404020204" pitchFamily="34" charset="0"/>
            </a:endParaRPr>
          </a:p>
          <a:p>
            <a:pPr lvl="1"/>
            <a:endParaRPr lang="en-US" sz="1800">
              <a:latin typeface="Adobe Clean SemiLight" panose="020B0403020404020204" pitchFamily="34" charset="0"/>
            </a:endParaRPr>
          </a:p>
          <a:p>
            <a:r>
              <a:rPr lang="en-US" sz="2000">
                <a:latin typeface="Adobe Clean SemiLight" panose="020B0403020404020204" pitchFamily="34" charset="0"/>
              </a:rPr>
              <a:t>Runtime polymorphism (dynamic binding):</a:t>
            </a:r>
          </a:p>
          <a:p>
            <a:pPr lvl="1"/>
            <a:r>
              <a:rPr lang="en-US" sz="1800" err="1">
                <a:latin typeface="Adobe Clean SemiLight" panose="020B0403020404020204" pitchFamily="34" charset="0"/>
              </a:rPr>
              <a:t>Decizia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US" sz="1800" err="1">
                <a:latin typeface="Adobe Clean SemiLight" panose="020B0403020404020204" pitchFamily="34" charset="0"/>
              </a:rPr>
              <a:t>legat</a:t>
            </a:r>
            <a:r>
              <a:rPr lang="en-GB" sz="1800" err="1">
                <a:latin typeface="Adobe Clean SemiLight" panose="020B0403020404020204" pitchFamily="34" charset="0"/>
              </a:rPr>
              <a:t>ă</a:t>
            </a:r>
            <a:r>
              <a:rPr lang="en-US" sz="1800">
                <a:latin typeface="Adobe Clean SemiLight" panose="020B0403020404020204" pitchFamily="34" charset="0"/>
              </a:rPr>
              <a:t> de </a:t>
            </a:r>
            <a:r>
              <a:rPr lang="en-US" sz="1800" err="1">
                <a:latin typeface="Adobe Clean SemiLight" panose="020B0403020404020204" pitchFamily="34" charset="0"/>
              </a:rPr>
              <a:t>func</a:t>
            </a:r>
            <a:r>
              <a:rPr lang="en-GB" sz="1800" err="1">
                <a:latin typeface="Adobe Clean SemiLight" panose="020B0403020404020204" pitchFamily="34" charset="0"/>
              </a:rPr>
              <a:t>ț</a:t>
            </a:r>
            <a:r>
              <a:rPr lang="en-US" sz="1800" err="1">
                <a:latin typeface="Adobe Clean SemiLight" panose="020B0403020404020204" pitchFamily="34" charset="0"/>
              </a:rPr>
              <a:t>ia</a:t>
            </a:r>
            <a:r>
              <a:rPr lang="en-US" sz="1800">
                <a:latin typeface="Adobe Clean SemiLight" panose="020B0403020404020204" pitchFamily="34" charset="0"/>
              </a:rPr>
              <a:t> care </a:t>
            </a:r>
            <a:r>
              <a:rPr lang="en-US" sz="1800" err="1">
                <a:latin typeface="Adobe Clean SemiLight" panose="020B0403020404020204" pitchFamily="34" charset="0"/>
              </a:rPr>
              <a:t>va</a:t>
            </a:r>
            <a:r>
              <a:rPr lang="en-US" sz="1800">
                <a:latin typeface="Adobe Clean SemiLight" panose="020B0403020404020204" pitchFamily="34" charset="0"/>
              </a:rPr>
              <a:t> fi </a:t>
            </a:r>
            <a:r>
              <a:rPr lang="en-US" sz="1800" err="1">
                <a:latin typeface="Adobe Clean SemiLight" panose="020B0403020404020204" pitchFamily="34" charset="0"/>
              </a:rPr>
              <a:t>apelat</a:t>
            </a:r>
            <a:r>
              <a:rPr lang="en-GB" sz="1800" err="1">
                <a:latin typeface="Adobe Clean SemiLight" panose="020B0403020404020204" pitchFamily="34" charset="0"/>
              </a:rPr>
              <a:t>ă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US" sz="1800" err="1">
                <a:latin typeface="Adobe Clean SemiLight" panose="020B0403020404020204" pitchFamily="34" charset="0"/>
              </a:rPr>
              <a:t>este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US" sz="1800" err="1">
                <a:latin typeface="Adobe Clean SemiLight" panose="020B0403020404020204" pitchFamily="34" charset="0"/>
              </a:rPr>
              <a:t>luat</a:t>
            </a:r>
            <a:r>
              <a:rPr lang="en-GB" sz="1800" err="1">
                <a:latin typeface="Adobe Clean SemiLight" panose="020B0403020404020204" pitchFamily="34" charset="0"/>
              </a:rPr>
              <a:t>ă</a:t>
            </a:r>
            <a:r>
              <a:rPr lang="en-US" sz="1800">
                <a:latin typeface="Adobe Clean SemiLight" panose="020B0403020404020204" pitchFamily="34" charset="0"/>
              </a:rPr>
              <a:t> in </a:t>
            </a:r>
            <a:r>
              <a:rPr lang="en-US" sz="1800" err="1">
                <a:latin typeface="Adobe Clean SemiLight" panose="020B0403020404020204" pitchFamily="34" charset="0"/>
              </a:rPr>
              <a:t>momentul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US" sz="1800" err="1">
                <a:latin typeface="Adobe Clean SemiLight" panose="020B0403020404020204" pitchFamily="34" charset="0"/>
              </a:rPr>
              <a:t>rul</a:t>
            </a:r>
            <a:r>
              <a:rPr lang="en-GB" sz="1800" err="1">
                <a:latin typeface="Adobe Clean SemiLight" panose="020B0403020404020204" pitchFamily="34" charset="0"/>
              </a:rPr>
              <a:t>ă</a:t>
            </a:r>
            <a:r>
              <a:rPr lang="en-US" sz="1800" err="1">
                <a:latin typeface="Adobe Clean SemiLight" panose="020B0403020404020204" pitchFamily="34" charset="0"/>
              </a:rPr>
              <a:t>rii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US" sz="1800" err="1">
                <a:latin typeface="Adobe Clean SemiLight" panose="020B0403020404020204" pitchFamily="34" charset="0"/>
              </a:rPr>
              <a:t>programului</a:t>
            </a:r>
            <a:endParaRPr lang="en-US" sz="2200">
              <a:latin typeface="Adobe Clean SemiLight" panose="020B04030204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936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E11D6-4AD8-423E-8F39-1365DAF9E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4278" y="2798064"/>
            <a:ext cx="8933114" cy="1737360"/>
          </a:xfrm>
        </p:spPr>
        <p:txBody>
          <a:bodyPr/>
          <a:lstStyle/>
          <a:p>
            <a:r>
              <a:rPr lang="en-US" b="1" err="1"/>
              <a:t>Polimorfism</a:t>
            </a:r>
            <a:r>
              <a:rPr lang="en-US" b="1"/>
              <a:t> static</a:t>
            </a:r>
          </a:p>
        </p:txBody>
      </p:sp>
    </p:spTree>
    <p:extLst>
      <p:ext uri="{BB962C8B-B14F-4D97-AF65-F5344CB8AC3E}">
        <p14:creationId xmlns:p14="http://schemas.microsoft.com/office/powerpoint/2010/main" val="8492214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4B8-B57E-407F-848F-575DB8B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799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Supra</a:t>
            </a:r>
            <a:r>
              <a:rPr lang="en-GB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î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ncarcarea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func</a:t>
            </a:r>
            <a:r>
              <a:rPr lang="en-GB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ț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iilor</a:t>
            </a:r>
            <a:endParaRPr lang="en-US" sz="2800" b="1">
              <a:solidFill>
                <a:srgbClr val="FF0000"/>
              </a:solidFill>
              <a:latin typeface="Adobe Clean ExtraBold" panose="020B0503020404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05197B-75ED-4D4B-ABD2-DE0829A67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07212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000" err="1">
                <a:latin typeface="Adobe Clean SemiLight" panose="020B0403020404020204" pitchFamily="34" charset="0"/>
              </a:rPr>
              <a:t>Supraîncărcarea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funcțiilor</a:t>
            </a:r>
            <a:r>
              <a:rPr lang="en-GB" sz="2000">
                <a:latin typeface="Adobe Clean SemiLight" panose="020B0403020404020204" pitchFamily="34" charset="0"/>
              </a:rPr>
              <a:t> - multiple </a:t>
            </a:r>
            <a:r>
              <a:rPr lang="en-GB" sz="2000" err="1">
                <a:latin typeface="Adobe Clean SemiLight" panose="020B0403020404020204" pitchFamily="34" charset="0"/>
              </a:rPr>
              <a:t>funcții</a:t>
            </a:r>
            <a:r>
              <a:rPr lang="en-GB" sz="2000">
                <a:latin typeface="Adobe Clean SemiLight" panose="020B0403020404020204" pitchFamily="34" charset="0"/>
              </a:rPr>
              <a:t> cu </a:t>
            </a:r>
            <a:r>
              <a:rPr lang="en-GB" sz="2000" err="1">
                <a:latin typeface="Adobe Clean SemiLight" panose="020B0403020404020204" pitchFamily="34" charset="0"/>
              </a:rPr>
              <a:t>același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nume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dar</a:t>
            </a:r>
            <a:r>
              <a:rPr lang="en-GB" sz="2000">
                <a:latin typeface="Adobe Clean SemiLight" panose="020B0403020404020204" pitchFamily="34" charset="0"/>
              </a:rPr>
              <a:t> cu </a:t>
            </a:r>
            <a:r>
              <a:rPr lang="en-GB" sz="2000" err="1">
                <a:latin typeface="Adobe Clean SemiLight" panose="020B0403020404020204" pitchFamily="34" charset="0"/>
              </a:rPr>
              <a:t>număr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diferit</a:t>
            </a:r>
            <a:r>
              <a:rPr lang="en-GB" sz="2000">
                <a:latin typeface="Adobe Clean SemiLight" panose="020B0403020404020204" pitchFamily="34" charset="0"/>
              </a:rPr>
              <a:t> de </a:t>
            </a:r>
            <a:r>
              <a:rPr lang="en-GB" sz="2000" err="1">
                <a:latin typeface="Adobe Clean SemiLight" panose="020B0403020404020204" pitchFamily="34" charset="0"/>
              </a:rPr>
              <a:t>parametri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și</a:t>
            </a:r>
            <a:r>
              <a:rPr lang="en-GB" sz="2000">
                <a:latin typeface="Adobe Clean SemiLight" panose="020B0403020404020204" pitchFamily="34" charset="0"/>
              </a:rPr>
              <a:t>/</a:t>
            </a:r>
            <a:r>
              <a:rPr lang="en-GB" sz="2000" err="1">
                <a:latin typeface="Adobe Clean SemiLight" panose="020B0403020404020204" pitchFamily="34" charset="0"/>
              </a:rPr>
              <a:t>sau</a:t>
            </a:r>
            <a:r>
              <a:rPr lang="en-GB" sz="2000">
                <a:latin typeface="Adobe Clean SemiLight" panose="020B0403020404020204" pitchFamily="34" charset="0"/>
              </a:rPr>
              <a:t> cu </a:t>
            </a:r>
            <a:r>
              <a:rPr lang="en-GB" sz="2000" err="1">
                <a:latin typeface="Adobe Clean SemiLight" panose="020B0403020404020204" pitchFamily="34" charset="0"/>
              </a:rPr>
              <a:t>tipuri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diferite</a:t>
            </a:r>
            <a:r>
              <a:rPr lang="en-GB" sz="2000">
                <a:latin typeface="Adobe Clean SemiLight" panose="020B0403020404020204" pitchFamily="34" charset="0"/>
              </a:rPr>
              <a:t> ale </a:t>
            </a:r>
            <a:r>
              <a:rPr lang="en-GB" sz="2000" err="1">
                <a:latin typeface="Adobe Clean SemiLight" panose="020B0403020404020204" pitchFamily="34" charset="0"/>
              </a:rPr>
              <a:t>parametrilor</a:t>
            </a:r>
            <a:endParaRPr lang="en-US" sz="2000">
              <a:latin typeface="Adobe Clean SemiLight" panose="020B0403020404020204" pitchFamily="34" charset="0"/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0AD712D-F890-5646-8C3F-86B8FBB11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524" y="1539535"/>
            <a:ext cx="6272419" cy="463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8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4B8-B57E-407F-848F-575DB8B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799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Supra</a:t>
            </a:r>
            <a:r>
              <a:rPr lang="en-GB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î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ncarcarea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operatorilor</a:t>
            </a:r>
            <a:endParaRPr lang="en-US" sz="2800" b="1">
              <a:solidFill>
                <a:srgbClr val="FF0000"/>
              </a:solidFill>
              <a:latin typeface="Adobe Clean ExtraBold" panose="020B0503020404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05197B-75ED-4D4B-ABD2-DE0829A67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09885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000">
                <a:latin typeface="Adobe Clean SemiLight" panose="020B0403020404020204" pitchFamily="34" charset="0"/>
              </a:rPr>
              <a:t>Mai </a:t>
            </a:r>
            <a:r>
              <a:rPr lang="en-GB" sz="2000" err="1">
                <a:latin typeface="Adobe Clean SemiLight" panose="020B0403020404020204" pitchFamily="34" charset="0"/>
              </a:rPr>
              <a:t>devreme</a:t>
            </a:r>
            <a:r>
              <a:rPr lang="en-GB" sz="2000">
                <a:latin typeface="Adobe Clean SemiLight" panose="020B0403020404020204" pitchFamily="34" charset="0"/>
              </a:rPr>
              <a:t> am </a:t>
            </a:r>
            <a:r>
              <a:rPr lang="en-GB" sz="2000" err="1">
                <a:latin typeface="Adobe Clean SemiLight" panose="020B0403020404020204" pitchFamily="34" charset="0"/>
              </a:rPr>
              <a:t>văzut</a:t>
            </a:r>
            <a:r>
              <a:rPr lang="en-GB" sz="2000">
                <a:latin typeface="Adobe Clean SemiLight" panose="020B0403020404020204" pitchFamily="34" charset="0"/>
              </a:rPr>
              <a:t> cum se </a:t>
            </a:r>
            <a:r>
              <a:rPr lang="en-GB" sz="2000" err="1">
                <a:latin typeface="Adobe Clean SemiLight" panose="020B0403020404020204" pitchFamily="34" charset="0"/>
              </a:rPr>
              <a:t>poate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defini</a:t>
            </a:r>
            <a:r>
              <a:rPr lang="en-GB" sz="2000">
                <a:latin typeface="Adobe Clean SemiLight" panose="020B0403020404020204" pitchFamily="34" charset="0"/>
              </a:rPr>
              <a:t> un </a:t>
            </a:r>
            <a:r>
              <a:rPr lang="en-GB" sz="2000" err="1">
                <a:latin typeface="Adobe Clean SemiLight" panose="020B0403020404020204" pitchFamily="34" charset="0"/>
              </a:rPr>
              <a:t>comportament</a:t>
            </a:r>
            <a:r>
              <a:rPr lang="en-GB" sz="2000">
                <a:latin typeface="Adobe Clean SemiLight" panose="020B0403020404020204" pitchFamily="34" charset="0"/>
              </a:rPr>
              <a:t> specific al </a:t>
            </a:r>
            <a:r>
              <a:rPr lang="en-GB" sz="2000" err="1">
                <a:latin typeface="Adobe Clean SemiLight" panose="020B0403020404020204" pitchFamily="34" charset="0"/>
              </a:rPr>
              <a:t>unui</a:t>
            </a:r>
            <a:r>
              <a:rPr lang="en-GB" sz="2000">
                <a:latin typeface="Adobe Clean SemiLight" panose="020B0403020404020204" pitchFamily="34" charset="0"/>
              </a:rPr>
              <a:t> operator</a:t>
            </a:r>
            <a:r>
              <a:rPr lang="en-US" sz="2000">
                <a:latin typeface="Adobe Clean SemiLight" panose="020B040302040402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>
              <a:latin typeface="Adobe Clean SemiLight" panose="020B0403020404020204" pitchFamily="34" charset="0"/>
            </a:endParaRPr>
          </a:p>
          <a:p>
            <a:pPr>
              <a:lnSpc>
                <a:spcPct val="100000"/>
              </a:lnSpc>
            </a:pPr>
            <a:endParaRPr lang="en-US" sz="2000">
              <a:latin typeface="Adobe Clean SemiLight" panose="020B04030204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>
                <a:latin typeface="Adobe Clean SemiLight" panose="020B0403020404020204" pitchFamily="34" charset="0"/>
              </a:rPr>
              <a:t>Similar cu </a:t>
            </a:r>
            <a:r>
              <a:rPr lang="en-GB" sz="2000" err="1">
                <a:latin typeface="Adobe Clean SemiLight" panose="020B0403020404020204" pitchFamily="34" charset="0"/>
              </a:rPr>
              <a:t>supraîncărcarea</a:t>
            </a:r>
            <a:r>
              <a:rPr lang="en-GB" sz="2000">
                <a:latin typeface="Adobe Clean SemiLight" panose="020B0403020404020204" pitchFamily="34" charset="0"/>
              </a:rPr>
              <a:t> </a:t>
            </a:r>
            <a:r>
              <a:rPr lang="en-GB" sz="2000" err="1">
                <a:latin typeface="Adobe Clean SemiLight" panose="020B0403020404020204" pitchFamily="34" charset="0"/>
              </a:rPr>
              <a:t>funcțiilor</a:t>
            </a:r>
            <a:r>
              <a:rPr lang="en-GB" sz="2000">
                <a:latin typeface="Adobe Clean SemiLight" panose="020B0403020404020204" pitchFamily="34" charset="0"/>
              </a:rPr>
              <a:t>, </a:t>
            </a:r>
            <a:r>
              <a:rPr lang="en-GB" sz="2000" err="1">
                <a:latin typeface="Adobe Clean SemiLight" panose="020B0403020404020204" pitchFamily="34" charset="0"/>
              </a:rPr>
              <a:t>compilatorul</a:t>
            </a:r>
            <a:r>
              <a:rPr lang="en-GB" sz="2000">
                <a:latin typeface="Adobe Clean SemiLight" panose="020B0403020404020204" pitchFamily="34" charset="0"/>
              </a:rPr>
              <a:t> “</a:t>
            </a:r>
            <a:r>
              <a:rPr lang="en-GB" sz="2000" err="1">
                <a:latin typeface="Adobe Clean SemiLight" panose="020B0403020404020204" pitchFamily="34" charset="0"/>
              </a:rPr>
              <a:t>știe</a:t>
            </a:r>
            <a:r>
              <a:rPr lang="en-GB" sz="2000">
                <a:latin typeface="Adobe Clean SemiLight" panose="020B0403020404020204" pitchFamily="34" charset="0"/>
              </a:rPr>
              <a:t>” </a:t>
            </a:r>
            <a:r>
              <a:rPr lang="en-GB" sz="2000" err="1">
                <a:latin typeface="Adobe Clean SemiLight" panose="020B0403020404020204" pitchFamily="34" charset="0"/>
              </a:rPr>
              <a:t>să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apeleze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funcția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corespunzătoare</a:t>
            </a:r>
            <a:r>
              <a:rPr lang="en-GB" sz="2000">
                <a:latin typeface="Adobe Clean SemiLight" panose="020B0403020404020204" pitchFamily="34" charset="0"/>
              </a:rPr>
              <a:t> </a:t>
            </a:r>
            <a:r>
              <a:rPr lang="en-GB" sz="2000" err="1">
                <a:latin typeface="Adobe Clean SemiLight" panose="020B0403020404020204" pitchFamily="34" charset="0"/>
              </a:rPr>
              <a:t>asociată</a:t>
            </a:r>
            <a:r>
              <a:rPr lang="en-GB" sz="2000">
                <a:latin typeface="Adobe Clean SemiLight" panose="020B0403020404020204" pitchFamily="34" charset="0"/>
              </a:rPr>
              <a:t> </a:t>
            </a:r>
            <a:r>
              <a:rPr lang="en-GB" sz="2000" err="1">
                <a:latin typeface="Adobe Clean SemiLight" panose="020B0403020404020204" pitchFamily="34" charset="0"/>
              </a:rPr>
              <a:t>operatorului</a:t>
            </a:r>
            <a:r>
              <a:rPr lang="en-GB" sz="2000">
                <a:latin typeface="Adobe Clean SemiLight" panose="020B0403020404020204" pitchFamily="34" charset="0"/>
              </a:rPr>
              <a:t> </a:t>
            </a:r>
            <a:r>
              <a:rPr lang="en-GB" sz="2000" err="1">
                <a:latin typeface="Adobe Clean SemiLight" panose="020B0403020404020204" pitchFamily="34" charset="0"/>
              </a:rPr>
              <a:t>în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funcție</a:t>
            </a:r>
            <a:r>
              <a:rPr lang="en-GB" sz="2000">
                <a:latin typeface="Adobe Clean SemiLight" panose="020B0403020404020204" pitchFamily="34" charset="0"/>
              </a:rPr>
              <a:t> de </a:t>
            </a:r>
            <a:r>
              <a:rPr lang="en-GB" sz="2000" err="1">
                <a:latin typeface="Adobe Clean SemiLight" panose="020B0403020404020204" pitchFamily="34" charset="0"/>
              </a:rPr>
              <a:t>tipurile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operanzilor</a:t>
            </a:r>
            <a:endParaRPr lang="en-GB" sz="2000">
              <a:latin typeface="Adobe Clean SemiLight" panose="020B0403020404020204" pitchFamily="34" charset="0"/>
            </a:endParaRPr>
          </a:p>
          <a:p>
            <a:pPr>
              <a:lnSpc>
                <a:spcPct val="100000"/>
              </a:lnSpc>
            </a:pPr>
            <a:endParaRPr lang="en-GB" sz="2000">
              <a:latin typeface="Adobe Clean SemiLight" panose="020B04030204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2000">
                <a:latin typeface="Adobe Clean SemiLight" panose="020B0403020404020204" pitchFamily="34" charset="0"/>
              </a:rPr>
              <a:t>Ex: 2 + 3, complex1 + complex2</a:t>
            </a:r>
            <a:endParaRPr lang="en-US" sz="2000">
              <a:latin typeface="Adobe Clean SemiLight" panose="020B04030204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>
              <a:latin typeface="Adobe Clean SemiLight" panose="020B04030204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581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E11D6-4AD8-423E-8F39-1365DAF9E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4278" y="2798064"/>
            <a:ext cx="8933114" cy="1737360"/>
          </a:xfrm>
        </p:spPr>
        <p:txBody>
          <a:bodyPr/>
          <a:lstStyle/>
          <a:p>
            <a:r>
              <a:rPr lang="en-US" b="1" err="1"/>
              <a:t>Modificatori</a:t>
            </a:r>
            <a:r>
              <a:rPr lang="en-US" b="1"/>
              <a:t> de </a:t>
            </a:r>
            <a:r>
              <a:rPr lang="en-US" b="1" err="1"/>
              <a:t>acces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68906741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E11D6-4AD8-423E-8F39-1365DAF9E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4278" y="2798064"/>
            <a:ext cx="8933114" cy="1737360"/>
          </a:xfrm>
        </p:spPr>
        <p:txBody>
          <a:bodyPr/>
          <a:lstStyle/>
          <a:p>
            <a:r>
              <a:rPr lang="en-US" b="1" err="1"/>
              <a:t>Polimorfism</a:t>
            </a:r>
            <a:r>
              <a:rPr lang="en-US" b="1"/>
              <a:t> </a:t>
            </a:r>
            <a:r>
              <a:rPr lang="en-US" b="1" err="1"/>
              <a:t>dinamic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55699994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4B8-B57E-407F-848F-575DB8B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799"/>
          </a:xfrm>
        </p:spPr>
        <p:txBody>
          <a:bodyPr>
            <a:normAutofit/>
          </a:bodyPr>
          <a:lstStyle/>
          <a:p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Func</a:t>
            </a:r>
            <a:r>
              <a:rPr lang="en-GB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ț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ii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virtuale</a:t>
            </a:r>
            <a:endParaRPr lang="en-US" sz="2800" b="1">
              <a:solidFill>
                <a:srgbClr val="FF0000"/>
              </a:solidFill>
              <a:latin typeface="Adobe Clean ExtraBold" panose="020B0503020404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05197B-75ED-4D4B-ABD2-DE0829A67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871" y="1778510"/>
            <a:ext cx="4419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err="1">
                <a:latin typeface="Adobe Clean SemiLight" panose="020B0403020404020204" pitchFamily="34" charset="0"/>
              </a:rPr>
              <a:t>Func</a:t>
            </a:r>
            <a:r>
              <a:rPr lang="en-GB" sz="2000" err="1">
                <a:latin typeface="Adobe Clean SemiLight" panose="020B0403020404020204" pitchFamily="34" charset="0"/>
              </a:rPr>
              <a:t>ț</a:t>
            </a:r>
            <a:r>
              <a:rPr lang="en-US" sz="2000" err="1">
                <a:latin typeface="Adobe Clean SemiLight" panose="020B0403020404020204" pitchFamily="34" charset="0"/>
              </a:rPr>
              <a:t>iile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virtuale</a:t>
            </a:r>
            <a:r>
              <a:rPr lang="en-US" sz="2000">
                <a:latin typeface="Adobe Clean SemiLight" panose="020B0403020404020204" pitchFamily="34" charset="0"/>
              </a:rPr>
              <a:t> – </a:t>
            </a:r>
            <a:r>
              <a:rPr lang="en-US" sz="2000" err="1">
                <a:latin typeface="Adobe Clean SemiLight" panose="020B0403020404020204" pitchFamily="34" charset="0"/>
              </a:rPr>
              <a:t>func</a:t>
            </a:r>
            <a:r>
              <a:rPr lang="en-GB" sz="2000" err="1">
                <a:latin typeface="Adobe Clean SemiLight" panose="020B0403020404020204" pitchFamily="34" charset="0"/>
              </a:rPr>
              <a:t>ț</a:t>
            </a:r>
            <a:r>
              <a:rPr lang="en-US" sz="2000">
                <a:latin typeface="Adobe Clean SemiLight" panose="020B0403020404020204" pitchFamily="34" charset="0"/>
              </a:rPr>
              <a:t>ii </a:t>
            </a:r>
            <a:r>
              <a:rPr lang="en-US" sz="2000" err="1">
                <a:latin typeface="Adobe Clean SemiLight" panose="020B0403020404020204" pitchFamily="34" charset="0"/>
              </a:rPr>
              <a:t>membre</a:t>
            </a:r>
            <a:r>
              <a:rPr lang="en-US" sz="2000">
                <a:latin typeface="Adobe Clean SemiLight" panose="020B0403020404020204" pitchFamily="34" charset="0"/>
              </a:rPr>
              <a:t> ale </a:t>
            </a:r>
            <a:r>
              <a:rPr lang="en-US" sz="2000" err="1">
                <a:latin typeface="Adobe Clean SemiLight" panose="020B0403020404020204" pitchFamily="34" charset="0"/>
              </a:rPr>
              <a:t>clasei</a:t>
            </a:r>
            <a:r>
              <a:rPr lang="en-US" sz="2000">
                <a:latin typeface="Adobe Clean SemiLight" panose="020B0403020404020204" pitchFamily="34" charset="0"/>
              </a:rPr>
              <a:t> de </a:t>
            </a:r>
            <a:r>
              <a:rPr lang="en-US" sz="2000" err="1">
                <a:latin typeface="Adobe Clean SemiLight" panose="020B0403020404020204" pitchFamily="34" charset="0"/>
              </a:rPr>
              <a:t>baz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 care sunt </a:t>
            </a:r>
            <a:r>
              <a:rPr lang="en-US" sz="2000" err="1">
                <a:latin typeface="Adobe Clean SemiLight" panose="020B0403020404020204" pitchFamily="34" charset="0"/>
              </a:rPr>
              <a:t>redefinite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GB" sz="2000" err="1">
                <a:latin typeface="Adobe Clean SemiLight" panose="020B0403020404020204" pitchFamily="34" charset="0"/>
              </a:rPr>
              <a:t>î</a:t>
            </a:r>
            <a:r>
              <a:rPr lang="en-US" sz="2000" err="1">
                <a:latin typeface="Adobe Clean SemiLight" panose="020B0403020404020204" pitchFamily="34" charset="0"/>
              </a:rPr>
              <a:t>ntr</a:t>
            </a:r>
            <a:r>
              <a:rPr lang="en-US" sz="2000">
                <a:latin typeface="Adobe Clean SemiLight" panose="020B0403020404020204" pitchFamily="34" charset="0"/>
              </a:rPr>
              <a:t>-o </a:t>
            </a:r>
            <a:r>
              <a:rPr lang="en-US" sz="2000" err="1">
                <a:latin typeface="Adobe Clean SemiLight" panose="020B0403020404020204" pitchFamily="34" charset="0"/>
              </a:rPr>
              <a:t>clasa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derivat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endParaRPr lang="en-US" sz="2000">
              <a:latin typeface="Adobe Clean SemiLight" panose="020B0403020404020204" pitchFamily="34" charset="0"/>
            </a:endParaRPr>
          </a:p>
          <a:p>
            <a:pPr>
              <a:lnSpc>
                <a:spcPct val="100000"/>
              </a:lnSpc>
            </a:pPr>
            <a:endParaRPr lang="en-US" sz="2000">
              <a:latin typeface="Adobe Clean SemiLight" panose="020B04030204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>
                <a:latin typeface="Adobe Clean SemiLight" panose="020B0403020404020204" pitchFamily="34" charset="0"/>
              </a:rPr>
              <a:t>Sunt </a:t>
            </a:r>
            <a:r>
              <a:rPr lang="en-US" sz="2000" err="1">
                <a:latin typeface="Adobe Clean SemiLight" panose="020B0403020404020204" pitchFamily="34" charset="0"/>
              </a:rPr>
              <a:t>declarate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folosind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GB" sz="2000" err="1">
                <a:latin typeface="Adobe Clean SemiLight" panose="020B0403020404020204" pitchFamily="34" charset="0"/>
              </a:rPr>
              <a:t>cuvântul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cheie</a:t>
            </a:r>
            <a:r>
              <a:rPr lang="en-US" sz="2000">
                <a:latin typeface="Adobe Clean SemiLight" panose="020B0403020404020204" pitchFamily="34" charset="0"/>
              </a:rPr>
              <a:t> “virtual” – </a:t>
            </a:r>
            <a:r>
              <a:rPr lang="en-US" sz="2000" err="1">
                <a:latin typeface="Adobe Clean SemiLight" panose="020B0403020404020204" pitchFamily="34" charset="0"/>
              </a:rPr>
              <a:t>este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folosit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pentru</a:t>
            </a:r>
            <a:r>
              <a:rPr lang="en-US" sz="2000">
                <a:latin typeface="Adobe Clean SemiLight" panose="020B0403020404020204" pitchFamily="34" charset="0"/>
              </a:rPr>
              <a:t> a </a:t>
            </a:r>
            <a:r>
              <a:rPr lang="en-GB" sz="2000" err="1">
                <a:latin typeface="Adobe Clean SemiLight" panose="020B0403020404020204" pitchFamily="34" charset="0"/>
              </a:rPr>
              <a:t>î</a:t>
            </a:r>
            <a:r>
              <a:rPr lang="en-US" sz="2000" err="1">
                <a:latin typeface="Adobe Clean SemiLight" panose="020B0403020404020204" pitchFamily="34" charset="0"/>
              </a:rPr>
              <a:t>i</a:t>
            </a:r>
            <a:r>
              <a:rPr lang="en-US" sz="2000">
                <a:latin typeface="Adobe Clean SemiLight" panose="020B0403020404020204" pitchFamily="34" charset="0"/>
              </a:rPr>
              <a:t> “</a:t>
            </a:r>
            <a:r>
              <a:rPr lang="en-US" sz="2000" err="1">
                <a:latin typeface="Adobe Clean SemiLight" panose="020B0403020404020204" pitchFamily="34" charset="0"/>
              </a:rPr>
              <a:t>spune</a:t>
            </a:r>
            <a:r>
              <a:rPr lang="en-US" sz="2000">
                <a:latin typeface="Adobe Clean SemiLight" panose="020B0403020404020204" pitchFamily="34" charset="0"/>
              </a:rPr>
              <a:t>” </a:t>
            </a:r>
            <a:r>
              <a:rPr lang="en-US" sz="2000" err="1">
                <a:latin typeface="Adobe Clean SemiLight" panose="020B0403020404020204" pitchFamily="34" charset="0"/>
              </a:rPr>
              <a:t>compilatorului</a:t>
            </a:r>
            <a:r>
              <a:rPr lang="en-US" sz="2000">
                <a:latin typeface="Adobe Clean SemiLight" panose="020B0403020404020204" pitchFamily="34" charset="0"/>
              </a:rPr>
              <a:t> s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efectueze</a:t>
            </a:r>
            <a:r>
              <a:rPr lang="en-US" sz="2000">
                <a:latin typeface="Adobe Clean SemiLight" panose="020B0403020404020204" pitchFamily="34" charset="0"/>
              </a:rPr>
              <a:t> “late binding”</a:t>
            </a:r>
          </a:p>
          <a:p>
            <a:pPr>
              <a:lnSpc>
                <a:spcPct val="100000"/>
              </a:lnSpc>
            </a:pPr>
            <a:endParaRPr lang="en-US" sz="2000">
              <a:latin typeface="Adobe Clean SemiLight" panose="020B04030204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err="1">
                <a:latin typeface="Adobe Clean SemiLight" panose="020B0403020404020204" pitchFamily="34" charset="0"/>
              </a:rPr>
              <a:t>Exemplu</a:t>
            </a:r>
            <a:r>
              <a:rPr lang="en-US" sz="2000">
                <a:latin typeface="Adobe Clean SemiLight" panose="020B0403020404020204" pitchFamily="34" charset="0"/>
              </a:rPr>
              <a:t>: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5D9A48A-C87A-1741-84DF-D2B3724BD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1" y="898524"/>
            <a:ext cx="6468328" cy="557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4B8-B57E-407F-848F-575DB8B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799"/>
          </a:xfrm>
        </p:spPr>
        <p:txBody>
          <a:bodyPr>
            <a:normAutofit/>
          </a:bodyPr>
          <a:lstStyle/>
          <a:p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Func</a:t>
            </a:r>
            <a:r>
              <a:rPr lang="en-GB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ț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iile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pur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virtuale</a:t>
            </a:r>
            <a:endParaRPr lang="en-US" sz="2800" b="1">
              <a:solidFill>
                <a:srgbClr val="FF0000"/>
              </a:solidFill>
              <a:latin typeface="Adobe Clean ExtraBold" panose="020B0503020404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05197B-75ED-4D4B-ABD2-DE0829A67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871" y="1778510"/>
            <a:ext cx="4419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>
                <a:latin typeface="Adobe Clean SemiLight" panose="020B0403020404020204" pitchFamily="34" charset="0"/>
              </a:rPr>
              <a:t>O </a:t>
            </a:r>
            <a:r>
              <a:rPr lang="en-US" sz="2000" err="1">
                <a:latin typeface="Adobe Clean SemiLight" panose="020B0403020404020204" pitchFamily="34" charset="0"/>
              </a:rPr>
              <a:t>func</a:t>
            </a:r>
            <a:r>
              <a:rPr lang="en-GB" sz="2000" err="1">
                <a:latin typeface="Adobe Clean SemiLight" panose="020B0403020404020204" pitchFamily="34" charset="0"/>
              </a:rPr>
              <a:t>ț</a:t>
            </a:r>
            <a:r>
              <a:rPr lang="en-US" sz="2000" err="1">
                <a:latin typeface="Adobe Clean SemiLight" panose="020B0403020404020204" pitchFamily="34" charset="0"/>
              </a:rPr>
              <a:t>ie</a:t>
            </a:r>
            <a:r>
              <a:rPr lang="en-US" sz="2000">
                <a:latin typeface="Adobe Clean SemiLight" panose="020B0403020404020204" pitchFamily="34" charset="0"/>
              </a:rPr>
              <a:t> virtual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poate</a:t>
            </a:r>
            <a:r>
              <a:rPr lang="en-US" sz="2000">
                <a:latin typeface="Adobe Clean SemiLight" panose="020B0403020404020204" pitchFamily="34" charset="0"/>
              </a:rPr>
              <a:t> s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 nu </a:t>
            </a:r>
            <a:r>
              <a:rPr lang="en-US" sz="2000" err="1">
                <a:latin typeface="Adobe Clean SemiLight" panose="020B0403020404020204" pitchFamily="34" charset="0"/>
              </a:rPr>
              <a:t>aib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implementare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efectiv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 in </a:t>
            </a:r>
            <a:r>
              <a:rPr lang="en-US" sz="2000" err="1">
                <a:latin typeface="Adobe Clean SemiLight" panose="020B0403020404020204" pitchFamily="34" charset="0"/>
              </a:rPr>
              <a:t>clasa</a:t>
            </a:r>
            <a:r>
              <a:rPr lang="en-US" sz="2000">
                <a:latin typeface="Adobe Clean SemiLight" panose="020B0403020404020204" pitchFamily="34" charset="0"/>
              </a:rPr>
              <a:t> de </a:t>
            </a:r>
            <a:r>
              <a:rPr lang="en-US" sz="2000" err="1">
                <a:latin typeface="Adobe Clean SemiLight" panose="020B0403020404020204" pitchFamily="34" charset="0"/>
              </a:rPr>
              <a:t>baz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endParaRPr lang="en-US" sz="2000">
              <a:latin typeface="Adobe Clean SemiLight" panose="020B0403020404020204" pitchFamily="34" charset="0"/>
            </a:endParaRPr>
          </a:p>
          <a:p>
            <a:pPr>
              <a:lnSpc>
                <a:spcPct val="100000"/>
              </a:lnSpc>
            </a:pPr>
            <a:endParaRPr lang="en-US" sz="2000">
              <a:latin typeface="Adobe Clean SemiLight" panose="020B04030204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err="1">
                <a:latin typeface="Adobe Clean SemiLight" panose="020B0403020404020204" pitchFamily="34" charset="0"/>
              </a:rPr>
              <a:t>Acestea</a:t>
            </a:r>
            <a:r>
              <a:rPr lang="en-US" sz="2000">
                <a:latin typeface="Adobe Clean SemiLight" panose="020B0403020404020204" pitchFamily="34" charset="0"/>
              </a:rPr>
              <a:t> se </a:t>
            </a:r>
            <a:r>
              <a:rPr lang="en-US" sz="2000" err="1">
                <a:latin typeface="Adobe Clean SemiLight" panose="020B0403020404020204" pitchFamily="34" charset="0"/>
              </a:rPr>
              <a:t>numesc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func</a:t>
            </a:r>
            <a:r>
              <a:rPr lang="en-GB" sz="2000" err="1">
                <a:latin typeface="Adobe Clean SemiLight" panose="020B0403020404020204" pitchFamily="34" charset="0"/>
              </a:rPr>
              <a:t>ț</a:t>
            </a:r>
            <a:r>
              <a:rPr lang="en-US" sz="2000">
                <a:latin typeface="Adobe Clean SemiLight" panose="020B0403020404020204" pitchFamily="34" charset="0"/>
              </a:rPr>
              <a:t>ii </a:t>
            </a:r>
            <a:r>
              <a:rPr lang="en-US" sz="2000" err="1">
                <a:latin typeface="Adobe Clean SemiLight" panose="020B0403020404020204" pitchFamily="34" charset="0"/>
              </a:rPr>
              <a:t>pur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virtuale</a:t>
            </a:r>
            <a:r>
              <a:rPr lang="en-US" sz="2000">
                <a:latin typeface="Adobe Clean SemiLight" panose="020B040302040402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>
              <a:latin typeface="Adobe Clean SemiLight" panose="020B04030204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err="1">
                <a:latin typeface="Adobe Clean SemiLight" panose="020B0403020404020204" pitchFamily="34" charset="0"/>
              </a:rPr>
              <a:t>Func</a:t>
            </a:r>
            <a:r>
              <a:rPr lang="en-GB" sz="2000" err="1">
                <a:latin typeface="Adobe Clean SemiLight" panose="020B0403020404020204" pitchFamily="34" charset="0"/>
              </a:rPr>
              <a:t>ț</a:t>
            </a:r>
            <a:r>
              <a:rPr lang="en-US" sz="2000" err="1">
                <a:latin typeface="Adobe Clean SemiLight" panose="020B0403020404020204" pitchFamily="34" charset="0"/>
              </a:rPr>
              <a:t>iile</a:t>
            </a:r>
            <a:r>
              <a:rPr lang="en-US" sz="2000">
                <a:latin typeface="Adobe Clean SemiLight" panose="020B0403020404020204" pitchFamily="34" charset="0"/>
              </a:rPr>
              <a:t> care sunt </a:t>
            </a:r>
            <a:r>
              <a:rPr lang="en-US" sz="2000" err="1">
                <a:latin typeface="Adobe Clean SemiLight" panose="020B0403020404020204" pitchFamily="34" charset="0"/>
              </a:rPr>
              <a:t>pur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virtuale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GB" sz="2000" err="1">
                <a:latin typeface="Adobe Clean SemiLight" panose="020B0403020404020204" pitchFamily="34" charset="0"/>
              </a:rPr>
              <a:t>î</a:t>
            </a:r>
            <a:r>
              <a:rPr lang="en-US" sz="2000">
                <a:latin typeface="Adobe Clean SemiLight" panose="020B0403020404020204" pitchFamily="34" charset="0"/>
              </a:rPr>
              <a:t>n </a:t>
            </a:r>
            <a:r>
              <a:rPr lang="en-US" sz="2000" err="1">
                <a:latin typeface="Adobe Clean SemiLight" panose="020B0403020404020204" pitchFamily="34" charset="0"/>
              </a:rPr>
              <a:t>clasa</a:t>
            </a:r>
            <a:r>
              <a:rPr lang="en-US" sz="2000">
                <a:latin typeface="Adobe Clean SemiLight" panose="020B0403020404020204" pitchFamily="34" charset="0"/>
              </a:rPr>
              <a:t> de </a:t>
            </a:r>
            <a:r>
              <a:rPr lang="en-US" sz="2000" err="1">
                <a:latin typeface="Adobe Clean SemiLight" panose="020B0403020404020204" pitchFamily="34" charset="0"/>
              </a:rPr>
              <a:t>baz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trebuie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sa</a:t>
            </a:r>
            <a:r>
              <a:rPr lang="en-US" sz="2000">
                <a:latin typeface="Adobe Clean SemiLight" panose="020B0403020404020204" pitchFamily="34" charset="0"/>
              </a:rPr>
              <a:t> fie </a:t>
            </a:r>
            <a:r>
              <a:rPr lang="en-US" sz="2000" err="1">
                <a:latin typeface="Adobe Clean SemiLight" panose="020B0403020404020204" pitchFamily="34" charset="0"/>
              </a:rPr>
              <a:t>implementate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GB" sz="2000" err="1">
                <a:latin typeface="Adobe Clean SemiLight" panose="020B0403020404020204" pitchFamily="34" charset="0"/>
              </a:rPr>
              <a:t>î</a:t>
            </a:r>
            <a:r>
              <a:rPr lang="en-US" sz="2000">
                <a:latin typeface="Adobe Clean SemiLight" panose="020B0403020404020204" pitchFamily="34" charset="0"/>
              </a:rPr>
              <a:t>n </a:t>
            </a:r>
            <a:r>
              <a:rPr lang="en-US" sz="2000" err="1">
                <a:latin typeface="Adobe Clean SemiLight" panose="020B0403020404020204" pitchFamily="34" charset="0"/>
              </a:rPr>
              <a:t>clasele</a:t>
            </a:r>
            <a:r>
              <a:rPr lang="en-US" sz="2000">
                <a:latin typeface="Adobe Clean SemiLight" panose="020B0403020404020204" pitchFamily="34" charset="0"/>
              </a:rPr>
              <a:t> derivate.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3BF7A67-B8A3-1140-815D-C5F3D82D7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024" y="898524"/>
            <a:ext cx="6541186" cy="529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21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E11D6-4AD8-423E-8F39-1365DAF9E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4278" y="2798064"/>
            <a:ext cx="8933114" cy="1737360"/>
          </a:xfrm>
        </p:spPr>
        <p:txBody>
          <a:bodyPr/>
          <a:lstStyle/>
          <a:p>
            <a:r>
              <a:rPr lang="en-US" b="1"/>
              <a:t>Virtual tables </a:t>
            </a:r>
            <a:r>
              <a:rPr lang="en-GB" err="1">
                <a:latin typeface="Adobe Clean SemiLight" panose="020B0403020404020204" pitchFamily="34" charset="0"/>
              </a:rPr>
              <a:t>ș</a:t>
            </a:r>
            <a:r>
              <a:rPr lang="en-US" b="1" err="1"/>
              <a:t>i</a:t>
            </a:r>
            <a:r>
              <a:rPr lang="en-US" b="1"/>
              <a:t> virtual pointers</a:t>
            </a:r>
          </a:p>
        </p:txBody>
      </p:sp>
    </p:spTree>
    <p:extLst>
      <p:ext uri="{BB962C8B-B14F-4D97-AF65-F5344CB8AC3E}">
        <p14:creationId xmlns:p14="http://schemas.microsoft.com/office/powerpoint/2010/main" val="324711498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4B8-B57E-407F-848F-575DB8B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799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Dynamic dispatch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F751D8-3371-8948-AEBD-CB6053621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41913" cy="4351338"/>
          </a:xfrm>
        </p:spPr>
        <p:txBody>
          <a:bodyPr/>
          <a:lstStyle/>
          <a:p>
            <a:r>
              <a:rPr lang="en-US" sz="2000">
                <a:latin typeface="Adobe Clean SemiLight" panose="020B0403020404020204" pitchFamily="34" charset="0"/>
              </a:rPr>
              <a:t>Sa consider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m </a:t>
            </a:r>
            <a:r>
              <a:rPr lang="en-US" sz="2000" err="1">
                <a:latin typeface="Adobe Clean SemiLight" panose="020B0403020404020204" pitchFamily="34" charset="0"/>
              </a:rPr>
              <a:t>urmatorul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exemplu</a:t>
            </a:r>
            <a:r>
              <a:rPr lang="en-US" sz="2000">
                <a:latin typeface="Adobe Clean SemiLight" panose="020B0403020404020204" pitchFamily="34" charset="0"/>
              </a:rPr>
              <a:t>:</a:t>
            </a:r>
          </a:p>
          <a:p>
            <a:endParaRPr lang="en-US" sz="2000">
              <a:latin typeface="Adobe Clean SemiLight" panose="020B0403020404020204" pitchFamily="34" charset="0"/>
            </a:endParaRPr>
          </a:p>
          <a:p>
            <a:endParaRPr lang="en-US" sz="2000">
              <a:latin typeface="Adobe Clean SemiLight" panose="020B0403020404020204" pitchFamily="34" charset="0"/>
            </a:endParaRPr>
          </a:p>
          <a:p>
            <a:endParaRPr lang="en-US" sz="2000">
              <a:latin typeface="Adobe Clean SemiLight" panose="020B0403020404020204" pitchFamily="34" charset="0"/>
            </a:endParaRPr>
          </a:p>
          <a:p>
            <a:endParaRPr lang="en-US" sz="2000">
              <a:latin typeface="Adobe Clean SemiLight" panose="020B0403020404020204" pitchFamily="34" charset="0"/>
            </a:endParaRPr>
          </a:p>
          <a:p>
            <a:endParaRPr lang="en-US" sz="2000">
              <a:latin typeface="Adobe Clean SemiLight" panose="020B0403020404020204" pitchFamily="34" charset="0"/>
            </a:endParaRPr>
          </a:p>
          <a:p>
            <a:r>
              <a:rPr lang="en-US" sz="2000">
                <a:latin typeface="Adobe Clean SemiLight" panose="020B0403020404020204" pitchFamily="34" charset="0"/>
              </a:rPr>
              <a:t>Cum </a:t>
            </a:r>
            <a:r>
              <a:rPr lang="en-US" sz="2000" err="1">
                <a:latin typeface="Adobe Clean SemiLight" panose="020B0403020404020204" pitchFamily="34" charset="0"/>
              </a:rPr>
              <a:t>este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luat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decizia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legat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 de </a:t>
            </a:r>
            <a:r>
              <a:rPr lang="en-US" sz="2000" err="1">
                <a:latin typeface="Adobe Clean SemiLight" panose="020B0403020404020204" pitchFamily="34" charset="0"/>
              </a:rPr>
              <a:t>ce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func</a:t>
            </a:r>
            <a:r>
              <a:rPr lang="en-GB" sz="2000" err="1">
                <a:latin typeface="Adobe Clean SemiLight" panose="020B0403020404020204" pitchFamily="34" charset="0"/>
              </a:rPr>
              <a:t>ț</a:t>
            </a:r>
            <a:r>
              <a:rPr lang="en-US" sz="2000" err="1">
                <a:latin typeface="Adobe Clean SemiLight" panose="020B0403020404020204" pitchFamily="34" charset="0"/>
              </a:rPr>
              <a:t>ie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va</a:t>
            </a:r>
            <a:r>
              <a:rPr lang="en-US" sz="2000">
                <a:latin typeface="Adobe Clean SemiLight" panose="020B0403020404020204" pitchFamily="34" charset="0"/>
              </a:rPr>
              <a:t> fi </a:t>
            </a:r>
            <a:r>
              <a:rPr lang="en-US" sz="2000" err="1">
                <a:latin typeface="Adobe Clean SemiLight" panose="020B0403020404020204" pitchFamily="34" charset="0"/>
              </a:rPr>
              <a:t>apelat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 la runtime?</a:t>
            </a:r>
          </a:p>
          <a:p>
            <a:endParaRPr lang="en-US" sz="2000">
              <a:latin typeface="Adobe Clean SemiLight" panose="020B0403020404020204" pitchFamily="34" charset="0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51C3F370-3A7B-450B-A5E4-643F97142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062" y="776077"/>
            <a:ext cx="6088083" cy="55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90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4B8-B57E-407F-848F-575DB8B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799"/>
          </a:xfrm>
        </p:spPr>
        <p:txBody>
          <a:bodyPr>
            <a:normAutofit/>
          </a:bodyPr>
          <a:lstStyle/>
          <a:p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Vtables</a:t>
            </a:r>
            <a:endParaRPr lang="en-US" sz="2800" b="1">
              <a:solidFill>
                <a:srgbClr val="FF0000"/>
              </a:solidFill>
              <a:latin typeface="Adobe Clean ExtraBold" panose="020B0503020404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F751D8-3371-8948-AEBD-CB6053621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46961" cy="4351338"/>
          </a:xfrm>
        </p:spPr>
        <p:txBody>
          <a:bodyPr/>
          <a:lstStyle/>
          <a:p>
            <a:endParaRPr lang="en-US" sz="2000">
              <a:latin typeface="Adobe Clean SemiLight" panose="020B0403020404020204" pitchFamily="34" charset="0"/>
            </a:endParaRPr>
          </a:p>
          <a:p>
            <a:r>
              <a:rPr lang="en-US" sz="2000" err="1">
                <a:latin typeface="Adobe Clean SemiLight" panose="020B0403020404020204" pitchFamily="34" charset="0"/>
              </a:rPr>
              <a:t>Fiecare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clas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 care </a:t>
            </a:r>
            <a:r>
              <a:rPr lang="en-US" sz="2000" err="1">
                <a:latin typeface="Adobe Clean SemiLight" panose="020B0403020404020204" pitchFamily="34" charset="0"/>
              </a:rPr>
              <a:t>utilizeaz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func</a:t>
            </a:r>
            <a:r>
              <a:rPr lang="en-GB" sz="2000" err="1">
                <a:latin typeface="Adobe Clean SemiLight" panose="020B0403020404020204" pitchFamily="34" charset="0"/>
              </a:rPr>
              <a:t>ț</a:t>
            </a:r>
            <a:r>
              <a:rPr lang="en-US" sz="2000">
                <a:latin typeface="Adobe Clean SemiLight" panose="020B0403020404020204" pitchFamily="34" charset="0"/>
              </a:rPr>
              <a:t>ii </a:t>
            </a:r>
            <a:r>
              <a:rPr lang="en-US" sz="2000" err="1">
                <a:latin typeface="Adobe Clean SemiLight" panose="020B0403020404020204" pitchFamily="34" charset="0"/>
              </a:rPr>
              <a:t>virtuale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sau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este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derivat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dintr</a:t>
            </a:r>
            <a:r>
              <a:rPr lang="en-US" sz="2000">
                <a:latin typeface="Adobe Clean SemiLight" panose="020B0403020404020204" pitchFamily="34" charset="0"/>
              </a:rPr>
              <a:t>-o </a:t>
            </a:r>
            <a:r>
              <a:rPr lang="en-US" sz="2000" err="1">
                <a:latin typeface="Adobe Clean SemiLight" panose="020B0403020404020204" pitchFamily="34" charset="0"/>
              </a:rPr>
              <a:t>astfel</a:t>
            </a:r>
            <a:r>
              <a:rPr lang="en-US" sz="2000">
                <a:latin typeface="Adobe Clean SemiLight" panose="020B0403020404020204" pitchFamily="34" charset="0"/>
              </a:rPr>
              <a:t> de </a:t>
            </a:r>
            <a:r>
              <a:rPr lang="en-US" sz="2000" err="1">
                <a:latin typeface="Adobe Clean SemiLight" panose="020B0403020404020204" pitchFamily="34" charset="0"/>
              </a:rPr>
              <a:t>clas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 are </a:t>
            </a:r>
            <a:r>
              <a:rPr lang="en-US" sz="2000" err="1">
                <a:latin typeface="Adobe Clean SemiLight" panose="020B0403020404020204" pitchFamily="34" charset="0"/>
              </a:rPr>
              <a:t>asociat</a:t>
            </a:r>
            <a:r>
              <a:rPr lang="en-US" sz="2000">
                <a:latin typeface="Adobe Clean SemiLight" panose="020B0403020404020204" pitchFamily="34" charset="0"/>
              </a:rPr>
              <a:t> un virtual table (</a:t>
            </a:r>
            <a:r>
              <a:rPr lang="en-US" sz="2000" err="1">
                <a:latin typeface="Adobe Clean SemiLight" panose="020B0403020404020204" pitchFamily="34" charset="0"/>
              </a:rPr>
              <a:t>vtable</a:t>
            </a:r>
            <a:r>
              <a:rPr lang="en-US" sz="2000">
                <a:latin typeface="Adobe Clean SemiLight" panose="020B0403020404020204" pitchFamily="34" charset="0"/>
              </a:rPr>
              <a:t>).</a:t>
            </a:r>
          </a:p>
          <a:p>
            <a:endParaRPr lang="en-US" sz="2000">
              <a:latin typeface="Adobe Clean SemiLight" panose="020B0403020404020204" pitchFamily="34" charset="0"/>
            </a:endParaRPr>
          </a:p>
          <a:p>
            <a:r>
              <a:rPr lang="en-US" sz="2000" err="1">
                <a:latin typeface="Adobe Clean SemiLight" panose="020B0403020404020204" pitchFamily="34" charset="0"/>
              </a:rPr>
              <a:t>Pentru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exemplul</a:t>
            </a:r>
            <a:r>
              <a:rPr lang="en-US" sz="2000">
                <a:latin typeface="Adobe Clean SemiLight" panose="020B0403020404020204" pitchFamily="34" charset="0"/>
              </a:rPr>
              <a:t> din slide-ul anterior: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6AFFD41-E753-ED42-A088-92C386AEF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718" y="1609938"/>
            <a:ext cx="7369553" cy="398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45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4B8-B57E-407F-848F-575DB8B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799"/>
          </a:xfrm>
        </p:spPr>
        <p:txBody>
          <a:bodyPr>
            <a:normAutofit/>
          </a:bodyPr>
          <a:lstStyle/>
          <a:p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Vpointers</a:t>
            </a:r>
            <a:endParaRPr lang="en-US" sz="2800" b="1">
              <a:solidFill>
                <a:srgbClr val="FF0000"/>
              </a:solidFill>
              <a:latin typeface="Adobe Clean ExtraBold" panose="020B0503020404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F751D8-3371-8948-AEBD-CB6053621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453" y="1587086"/>
            <a:ext cx="3246961" cy="4351338"/>
          </a:xfrm>
        </p:spPr>
        <p:txBody>
          <a:bodyPr/>
          <a:lstStyle/>
          <a:p>
            <a:r>
              <a:rPr lang="en-GB" sz="2000" err="1">
                <a:latin typeface="Adobe Clean SemiLight" panose="020B0403020404020204" pitchFamily="34" charset="0"/>
              </a:rPr>
              <a:t>Însă</a:t>
            </a:r>
            <a:r>
              <a:rPr lang="en-GB" sz="2000">
                <a:latin typeface="Adobe Clean SemiLight" panose="020B0403020404020204" pitchFamily="34" charset="0"/>
              </a:rPr>
              <a:t> </a:t>
            </a:r>
            <a:r>
              <a:rPr lang="en-US" sz="2000">
                <a:latin typeface="Adobe Clean SemiLight" panose="020B0403020404020204" pitchFamily="34" charset="0"/>
              </a:rPr>
              <a:t>cum </a:t>
            </a:r>
            <a:r>
              <a:rPr lang="en-US" sz="2000" err="1">
                <a:latin typeface="Adobe Clean SemiLight" panose="020B0403020404020204" pitchFamily="34" charset="0"/>
              </a:rPr>
              <a:t>anume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este</a:t>
            </a:r>
            <a:r>
              <a:rPr lang="en-US" sz="2000">
                <a:latin typeface="Adobe Clean SemiLight" panose="020B0403020404020204" pitchFamily="34" charset="0"/>
              </a:rPr>
              <a:t> ales </a:t>
            </a:r>
            <a:r>
              <a:rPr lang="en-US" sz="2000" err="1">
                <a:latin typeface="Adobe Clean SemiLight" panose="020B0403020404020204" pitchFamily="34" charset="0"/>
              </a:rPr>
              <a:t>vtable</a:t>
            </a:r>
            <a:r>
              <a:rPr lang="en-US" sz="2000">
                <a:latin typeface="Adobe Clean SemiLight" panose="020B0403020404020204" pitchFamily="34" charset="0"/>
              </a:rPr>
              <a:t>-ul </a:t>
            </a:r>
            <a:r>
              <a:rPr lang="en-US" sz="2000" err="1">
                <a:latin typeface="Adobe Clean SemiLight" panose="020B0403020404020204" pitchFamily="34" charset="0"/>
              </a:rPr>
              <a:t>potrivit</a:t>
            </a:r>
            <a:r>
              <a:rPr lang="en-US" sz="2000">
                <a:latin typeface="Adobe Clean SemiLight" panose="020B0403020404020204" pitchFamily="34" charset="0"/>
              </a:rPr>
              <a:t>?</a:t>
            </a:r>
          </a:p>
          <a:p>
            <a:endParaRPr lang="en-US" sz="2000">
              <a:latin typeface="Adobe Clean SemiLight" panose="020B0403020404020204" pitchFamily="34" charset="0"/>
            </a:endParaRPr>
          </a:p>
          <a:p>
            <a:r>
              <a:rPr lang="en-US" sz="2000" err="1">
                <a:latin typeface="Adobe Clean SemiLight" panose="020B0403020404020204" pitchFamily="34" charset="0"/>
              </a:rPr>
              <a:t>Atunci</a:t>
            </a:r>
            <a:r>
              <a:rPr lang="en-US" sz="2000">
                <a:latin typeface="Adobe Clean SemiLight" panose="020B0403020404020204" pitchFamily="34" charset="0"/>
              </a:rPr>
              <a:t> c</a:t>
            </a:r>
            <a:r>
              <a:rPr lang="en-GB" sz="2000" err="1">
                <a:latin typeface="Adobe Clean SemiLight" panose="020B0403020404020204" pitchFamily="34" charset="0"/>
              </a:rPr>
              <a:t>â</a:t>
            </a:r>
            <a:r>
              <a:rPr lang="en-US" sz="2000" err="1">
                <a:latin typeface="Adobe Clean SemiLight" panose="020B0403020404020204" pitchFamily="34" charset="0"/>
              </a:rPr>
              <a:t>nd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compilatorul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creeaza</a:t>
            </a:r>
            <a:r>
              <a:rPr lang="en-US" sz="2000">
                <a:latin typeface="Adobe Clean SemiLight" panose="020B0403020404020204" pitchFamily="34" charset="0"/>
              </a:rPr>
              <a:t> un </a:t>
            </a:r>
            <a:r>
              <a:rPr lang="en-US" sz="2000" err="1">
                <a:latin typeface="Adobe Clean SemiLight" panose="020B0403020404020204" pitchFamily="34" charset="0"/>
              </a:rPr>
              <a:t>vtable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pentru</a:t>
            </a:r>
            <a:r>
              <a:rPr lang="en-US" sz="2000">
                <a:latin typeface="Adobe Clean SemiLight" panose="020B0403020404020204" pitchFamily="34" charset="0"/>
              </a:rPr>
              <a:t> o </a:t>
            </a:r>
            <a:r>
              <a:rPr lang="en-US" sz="2000" err="1">
                <a:latin typeface="Adobe Clean SemiLight" panose="020B0403020404020204" pitchFamily="34" charset="0"/>
              </a:rPr>
              <a:t>clas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este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creat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GB" sz="2000" err="1">
                <a:latin typeface="Adobe Clean SemiLight" panose="020B0403020404020204" pitchFamily="34" charset="0"/>
              </a:rPr>
              <a:t>ș</a:t>
            </a:r>
            <a:r>
              <a:rPr lang="en-US" sz="2000" err="1">
                <a:latin typeface="Adobe Clean SemiLight" panose="020B0403020404020204" pitchFamily="34" charset="0"/>
              </a:rPr>
              <a:t>i</a:t>
            </a:r>
            <a:r>
              <a:rPr lang="en-US" sz="2000">
                <a:latin typeface="Adobe Clean SemiLight" panose="020B0403020404020204" pitchFamily="34" charset="0"/>
              </a:rPr>
              <a:t> un </a:t>
            </a:r>
            <a:r>
              <a:rPr lang="en-US" sz="2000" err="1">
                <a:latin typeface="Adobe Clean SemiLight" panose="020B0403020404020204" pitchFamily="34" charset="0"/>
              </a:rPr>
              <a:t>vpointer</a:t>
            </a:r>
            <a:r>
              <a:rPr lang="en-US" sz="2000">
                <a:latin typeface="Adobe Clean SemiLight" panose="020B0403020404020204" pitchFamily="34" charset="0"/>
              </a:rPr>
              <a:t> care </a:t>
            </a:r>
            <a:r>
              <a:rPr lang="en-US" sz="2000" err="1">
                <a:latin typeface="Adobe Clean SemiLight" panose="020B0403020404020204" pitchFamily="34" charset="0"/>
              </a:rPr>
              <a:t>este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asociat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fiec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 err="1">
                <a:latin typeface="Adobe Clean SemiLight" panose="020B0403020404020204" pitchFamily="34" charset="0"/>
              </a:rPr>
              <a:t>rui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obiect</a:t>
            </a:r>
            <a:r>
              <a:rPr lang="en-US" sz="2000">
                <a:latin typeface="Adobe Clean SemiLight" panose="020B0403020404020204" pitchFamily="34" charset="0"/>
              </a:rPr>
              <a:t> de </a:t>
            </a:r>
            <a:r>
              <a:rPr lang="en-US" sz="2000" err="1">
                <a:latin typeface="Adobe Clean SemiLight" panose="020B0403020404020204" pitchFamily="34" charset="0"/>
              </a:rPr>
              <a:t>tipul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respectiv</a:t>
            </a:r>
            <a:endParaRPr lang="en-US" sz="2000">
              <a:latin typeface="Adobe Clean SemiLight" panose="020B0403020404020204" pitchFamily="34" charset="0"/>
            </a:endParaRPr>
          </a:p>
          <a:p>
            <a:endParaRPr lang="en-US" sz="2000">
              <a:latin typeface="Adobe Clean SemiLight" panose="020B0403020404020204" pitchFamily="34" charset="0"/>
            </a:endParaRPr>
          </a:p>
          <a:p>
            <a:r>
              <a:rPr lang="en-US" sz="2000" err="1">
                <a:latin typeface="Adobe Clean SemiLight" panose="020B0403020404020204" pitchFamily="34" charset="0"/>
              </a:rPr>
              <a:t>Vpointer</a:t>
            </a:r>
            <a:r>
              <a:rPr lang="en-US" sz="2000">
                <a:latin typeface="Adobe Clean SemiLight" panose="020B0403020404020204" pitchFamily="34" charset="0"/>
              </a:rPr>
              <a:t>-ul </a:t>
            </a:r>
            <a:r>
              <a:rPr lang="en-US" sz="2000" err="1">
                <a:latin typeface="Adobe Clean SemiLight" panose="020B0403020404020204" pitchFamily="34" charset="0"/>
              </a:rPr>
              <a:t>indic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vtable</a:t>
            </a:r>
            <a:r>
              <a:rPr lang="en-US" sz="2000">
                <a:latin typeface="Adobe Clean SemiLight" panose="020B0403020404020204" pitchFamily="34" charset="0"/>
              </a:rPr>
              <a:t>-ul </a:t>
            </a:r>
            <a:r>
              <a:rPr lang="en-US" sz="2000" err="1">
                <a:latin typeface="Adobe Clean SemiLight" panose="020B0403020404020204" pitchFamily="34" charset="0"/>
              </a:rPr>
              <a:t>corect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pentru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obiectul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respectiv</a:t>
            </a:r>
            <a:endParaRPr lang="en-US" sz="2000">
              <a:latin typeface="Adobe Clean SemiLight" panose="020B040302040402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57811EC-B6F6-2C46-96D7-27B3D471A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375" y="1898342"/>
            <a:ext cx="8223534" cy="301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93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E11D6-4AD8-423E-8F39-1365DAF9E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4278" y="2798064"/>
            <a:ext cx="8933114" cy="1737360"/>
          </a:xfrm>
        </p:spPr>
        <p:txBody>
          <a:bodyPr/>
          <a:lstStyle/>
          <a:p>
            <a:r>
              <a:rPr lang="en-GB" b="1" err="1"/>
              <a:t>Moștenire</a:t>
            </a:r>
            <a:r>
              <a:rPr lang="en-US" b="1"/>
              <a:t> </a:t>
            </a:r>
            <a:r>
              <a:rPr lang="en-US" b="1" err="1"/>
              <a:t>multipl</a:t>
            </a:r>
            <a:r>
              <a:rPr lang="en-GB" b="1" err="1"/>
              <a:t>ă</a:t>
            </a:r>
            <a:r>
              <a:rPr lang="en-US" b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686747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4B8-B57E-407F-848F-575DB8B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799"/>
          </a:xfrm>
        </p:spPr>
        <p:txBody>
          <a:bodyPr>
            <a:normAutofit/>
          </a:bodyPr>
          <a:lstStyle/>
          <a:p>
            <a:r>
              <a:rPr lang="en-GB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Moștenire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multipl</a:t>
            </a:r>
            <a:r>
              <a:rPr lang="en-GB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ă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- intro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F751D8-3371-8948-AEBD-CB6053621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453" y="1587086"/>
            <a:ext cx="4781169" cy="4351338"/>
          </a:xfrm>
        </p:spPr>
        <p:txBody>
          <a:bodyPr/>
          <a:lstStyle/>
          <a:p>
            <a:r>
              <a:rPr lang="en-US" sz="2000">
                <a:latin typeface="Adobe Clean SemiLight" panose="020B0403020404020204" pitchFamily="34" charset="0"/>
              </a:rPr>
              <a:t>S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 ne </a:t>
            </a:r>
            <a:r>
              <a:rPr lang="en-US" sz="2000" err="1">
                <a:latin typeface="Adobe Clean SemiLight" panose="020B0403020404020204" pitchFamily="34" charset="0"/>
              </a:rPr>
              <a:t>amintim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exemplul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dat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mai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devreme</a:t>
            </a:r>
            <a:r>
              <a:rPr lang="en-US" sz="2000">
                <a:latin typeface="Adobe Clean SemiLight" panose="020B0403020404020204" pitchFamily="34" charset="0"/>
              </a:rPr>
              <a:t>: un </a:t>
            </a:r>
            <a:r>
              <a:rPr lang="en-US" sz="2000" err="1">
                <a:latin typeface="Adobe Clean SemiLight" panose="020B0403020404020204" pitchFamily="34" charset="0"/>
              </a:rPr>
              <a:t>cal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este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GB" sz="2000" err="1">
                <a:latin typeface="Adobe Clean SemiLight" panose="020B0403020404020204" pitchFamily="34" charset="0"/>
              </a:rPr>
              <a:t>ș</a:t>
            </a:r>
            <a:r>
              <a:rPr lang="en-US" sz="2000" err="1">
                <a:latin typeface="Adobe Clean SemiLight" panose="020B0403020404020204" pitchFamily="34" charset="0"/>
              </a:rPr>
              <a:t>i</a:t>
            </a:r>
            <a:r>
              <a:rPr lang="en-US" sz="2000">
                <a:latin typeface="Adobe Clean SemiLight" panose="020B0403020404020204" pitchFamily="34" charset="0"/>
              </a:rPr>
              <a:t> animal, </a:t>
            </a:r>
            <a:r>
              <a:rPr lang="en-US" sz="2000" err="1">
                <a:latin typeface="Adobe Clean SemiLight" panose="020B0403020404020204" pitchFamily="34" charset="0"/>
              </a:rPr>
              <a:t>mamifer</a:t>
            </a:r>
            <a:r>
              <a:rPr lang="en-US" sz="2000">
                <a:latin typeface="Adobe Clean SemiLight" panose="020B0403020404020204" pitchFamily="34" charset="0"/>
              </a:rPr>
              <a:t>, </a:t>
            </a:r>
            <a:r>
              <a:rPr lang="en-US" sz="2000" err="1">
                <a:latin typeface="Adobe Clean SemiLight" panose="020B0403020404020204" pitchFamily="34" charset="0"/>
              </a:rPr>
              <a:t>mijloc</a:t>
            </a:r>
            <a:r>
              <a:rPr lang="en-US" sz="2000">
                <a:latin typeface="Adobe Clean SemiLight" panose="020B0403020404020204" pitchFamily="34" charset="0"/>
              </a:rPr>
              <a:t> de transport.</a:t>
            </a:r>
          </a:p>
          <a:p>
            <a:endParaRPr lang="en-US" sz="2000">
              <a:latin typeface="Adobe Clean SemiLight" panose="020B0403020404020204" pitchFamily="34" charset="0"/>
            </a:endParaRPr>
          </a:p>
          <a:p>
            <a:r>
              <a:rPr lang="en-US" sz="2000">
                <a:latin typeface="Adobe Clean SemiLight" panose="020B0403020404020204" pitchFamily="34" charset="0"/>
              </a:rPr>
              <a:t>Animal </a:t>
            </a:r>
            <a:r>
              <a:rPr lang="en-US" sz="2000" err="1">
                <a:latin typeface="Adobe Clean SemiLight" panose="020B0403020404020204" pitchFamily="34" charset="0"/>
              </a:rPr>
              <a:t>este</a:t>
            </a:r>
            <a:r>
              <a:rPr lang="en-US" sz="2000">
                <a:latin typeface="Adobe Clean SemiLight" panose="020B0403020404020204" pitchFamily="34" charset="0"/>
              </a:rPr>
              <a:t> o </a:t>
            </a:r>
            <a:r>
              <a:rPr lang="en-US" sz="2000" err="1">
                <a:latin typeface="Adobe Clean SemiLight" panose="020B0403020404020204" pitchFamily="34" charset="0"/>
              </a:rPr>
              <a:t>superclas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 a </a:t>
            </a:r>
            <a:r>
              <a:rPr lang="en-US" sz="2000" err="1">
                <a:latin typeface="Adobe Clean SemiLight" panose="020B0403020404020204" pitchFamily="34" charset="0"/>
              </a:rPr>
              <a:t>clasei</a:t>
            </a:r>
            <a:r>
              <a:rPr lang="en-US" sz="2000">
                <a:latin typeface="Adobe Clean SemiLight" panose="020B0403020404020204" pitchFamily="34" charset="0"/>
              </a:rPr>
              <a:t> Mammal </a:t>
            </a:r>
            <a:r>
              <a:rPr lang="en-GB" sz="2000" err="1">
                <a:latin typeface="Adobe Clean SemiLight" panose="020B0403020404020204" pitchFamily="34" charset="0"/>
              </a:rPr>
              <a:t>î</a:t>
            </a:r>
            <a:r>
              <a:rPr lang="en-US" sz="2000">
                <a:latin typeface="Adobe Clean SemiLight" panose="020B0403020404020204" pitchFamily="34" charset="0"/>
              </a:rPr>
              <a:t>ns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 nu au </a:t>
            </a:r>
            <a:r>
              <a:rPr lang="en-US" sz="2000" err="1">
                <a:latin typeface="Adobe Clean SemiLight" panose="020B0403020404020204" pitchFamily="34" charset="0"/>
              </a:rPr>
              <a:t>nicio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rela</a:t>
            </a:r>
            <a:r>
              <a:rPr lang="en-GB" sz="2000" err="1">
                <a:latin typeface="Adobe Clean SemiLight" panose="020B0403020404020204" pitchFamily="34" charset="0"/>
              </a:rPr>
              <a:t>ț</a:t>
            </a:r>
            <a:r>
              <a:rPr lang="en-US" sz="2000" err="1">
                <a:latin typeface="Adobe Clean SemiLight" panose="020B0403020404020204" pitchFamily="34" charset="0"/>
              </a:rPr>
              <a:t>ie</a:t>
            </a:r>
            <a:r>
              <a:rPr lang="en-US" sz="2000">
                <a:latin typeface="Adobe Clean SemiLight" panose="020B0403020404020204" pitchFamily="34" charset="0"/>
              </a:rPr>
              <a:t> cu </a:t>
            </a:r>
            <a:r>
              <a:rPr lang="en-US" sz="2000" err="1">
                <a:latin typeface="Adobe Clean SemiLight" panose="020B0403020404020204" pitchFamily="34" charset="0"/>
              </a:rPr>
              <a:t>clasa</a:t>
            </a:r>
            <a:r>
              <a:rPr lang="en-US" sz="2000">
                <a:latin typeface="Adobe Clean SemiLight" panose="020B0403020404020204" pitchFamily="34" charset="0"/>
              </a:rPr>
              <a:t> Vehicle.</a:t>
            </a:r>
          </a:p>
          <a:p>
            <a:endParaRPr lang="en-US" sz="2000">
              <a:latin typeface="Adobe Clean SemiLight" panose="020B0403020404020204" pitchFamily="34" charset="0"/>
            </a:endParaRPr>
          </a:p>
          <a:p>
            <a:r>
              <a:rPr lang="en-GB" sz="2000" err="1">
                <a:latin typeface="Adobe Clean SemiLight" panose="020B0403020404020204" pitchFamily="34" charset="0"/>
              </a:rPr>
              <a:t>Aș</a:t>
            </a:r>
            <a:r>
              <a:rPr lang="en-US" sz="2000" err="1">
                <a:latin typeface="Adobe Clean SemiLight" panose="020B0403020404020204" pitchFamily="34" charset="0"/>
              </a:rPr>
              <a:t>adar</a:t>
            </a:r>
            <a:r>
              <a:rPr lang="en-US" sz="2000">
                <a:latin typeface="Adobe Clean SemiLight" panose="020B0403020404020204" pitchFamily="34" charset="0"/>
              </a:rPr>
              <a:t>, </a:t>
            </a:r>
            <a:r>
              <a:rPr lang="en-US" sz="2000" err="1">
                <a:latin typeface="Adobe Clean SemiLight" panose="020B0403020404020204" pitchFamily="34" charset="0"/>
              </a:rPr>
              <a:t>clasa</a:t>
            </a:r>
            <a:r>
              <a:rPr lang="en-US" sz="2000">
                <a:latin typeface="Adobe Clean SemiLight" panose="020B0403020404020204" pitchFamily="34" charset="0"/>
              </a:rPr>
              <a:t> Horse </a:t>
            </a:r>
            <a:r>
              <a:rPr lang="en-US" sz="2000" err="1">
                <a:latin typeface="Adobe Clean SemiLight" panose="020B0403020404020204" pitchFamily="34" charset="0"/>
              </a:rPr>
              <a:t>ar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trebui</a:t>
            </a:r>
            <a:r>
              <a:rPr lang="en-US" sz="2000">
                <a:latin typeface="Adobe Clean SemiLight" panose="020B0403020404020204" pitchFamily="34" charset="0"/>
              </a:rPr>
              <a:t> s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mo</a:t>
            </a:r>
            <a:r>
              <a:rPr lang="en-GB" sz="2000" err="1">
                <a:latin typeface="Adobe Clean SemiLight" panose="020B0403020404020204" pitchFamily="34" charset="0"/>
              </a:rPr>
              <a:t>ș</a:t>
            </a:r>
            <a:r>
              <a:rPr lang="en-US" sz="2000" err="1">
                <a:latin typeface="Adobe Clean SemiLight" panose="020B0403020404020204" pitchFamily="34" charset="0"/>
              </a:rPr>
              <a:t>teneasc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GB" sz="2000" err="1">
                <a:latin typeface="Adobe Clean SemiLight" panose="020B0403020404020204" pitchFamily="34" charset="0"/>
              </a:rPr>
              <a:t>ș</a:t>
            </a:r>
            <a:r>
              <a:rPr lang="en-US" sz="2000" err="1">
                <a:latin typeface="Adobe Clean SemiLight" panose="020B0403020404020204" pitchFamily="34" charset="0"/>
              </a:rPr>
              <a:t>i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clas</a:t>
            </a:r>
            <a:r>
              <a:rPr lang="en-GB" sz="2000">
                <a:latin typeface="Adobe Clean SemiLight" panose="020B0403020404020204" pitchFamily="34" charset="0"/>
              </a:rPr>
              <a:t>a</a:t>
            </a:r>
            <a:r>
              <a:rPr lang="en-US" sz="2000">
                <a:latin typeface="Adobe Clean SemiLight" panose="020B0403020404020204" pitchFamily="34" charset="0"/>
              </a:rPr>
              <a:t> Mammal </a:t>
            </a:r>
            <a:r>
              <a:rPr lang="en-GB" sz="2000" err="1">
                <a:latin typeface="Adobe Clean SemiLight" panose="020B0403020404020204" pitchFamily="34" charset="0"/>
              </a:rPr>
              <a:t>ș</a:t>
            </a:r>
            <a:r>
              <a:rPr lang="en-US" sz="2000" err="1">
                <a:latin typeface="Adobe Clean SemiLight" panose="020B0403020404020204" pitchFamily="34" charset="0"/>
              </a:rPr>
              <a:t>i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clasa</a:t>
            </a:r>
            <a:r>
              <a:rPr lang="en-US" sz="2000">
                <a:latin typeface="Adobe Clean SemiLight" panose="020B0403020404020204" pitchFamily="34" charset="0"/>
              </a:rPr>
              <a:t> Vehicle, </a:t>
            </a:r>
            <a:r>
              <a:rPr lang="en-US" sz="2000" err="1">
                <a:latin typeface="Adobe Clean SemiLight" panose="020B0403020404020204" pitchFamily="34" charset="0"/>
              </a:rPr>
              <a:t>acest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lucru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fiind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posibil</a:t>
            </a:r>
            <a:r>
              <a:rPr lang="en-US" sz="2000">
                <a:latin typeface="Adobe Clean SemiLight" panose="020B0403020404020204" pitchFamily="34" charset="0"/>
              </a:rPr>
              <a:t> in C++.</a:t>
            </a:r>
          </a:p>
          <a:p>
            <a:endParaRPr lang="en-US" sz="2000">
              <a:latin typeface="Adobe Clean SemiLight" panose="020B0403020404020204" pitchFamily="34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00BE197-361B-AB46-A005-36B88A1E7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094" y="1253331"/>
            <a:ext cx="59493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04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4B8-B57E-407F-848F-575DB8B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799"/>
          </a:xfrm>
        </p:spPr>
        <p:txBody>
          <a:bodyPr>
            <a:normAutofit/>
          </a:bodyPr>
          <a:lstStyle/>
          <a:p>
            <a:r>
              <a:rPr lang="en-GB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Moștenire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multipl</a:t>
            </a:r>
            <a:r>
              <a:rPr lang="en-GB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ă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-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exemplu</a:t>
            </a:r>
            <a:endParaRPr lang="en-US" sz="2800" b="1">
              <a:solidFill>
                <a:srgbClr val="FF0000"/>
              </a:solidFill>
              <a:latin typeface="Adobe Clean ExtraBold" panose="020B0503020404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F751D8-3371-8948-AEBD-CB6053621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453" y="1587086"/>
            <a:ext cx="11120185" cy="377638"/>
          </a:xfrm>
        </p:spPr>
        <p:txBody>
          <a:bodyPr/>
          <a:lstStyle/>
          <a:p>
            <a:r>
              <a:rPr lang="en-US" sz="2000" err="1">
                <a:latin typeface="Adobe Clean SemiLight" panose="020B0403020404020204" pitchFamily="34" charset="0"/>
              </a:rPr>
              <a:t>Codul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pentru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exemplul</a:t>
            </a:r>
            <a:r>
              <a:rPr lang="en-US" sz="2000">
                <a:latin typeface="Adobe Clean SemiLight" panose="020B0403020404020204" pitchFamily="34" charset="0"/>
              </a:rPr>
              <a:t> anterior: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82EE2DC-EE11-E44E-8F0E-9DC7E3DC4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40"/>
          <a:stretch/>
        </p:blipFill>
        <p:spPr>
          <a:xfrm>
            <a:off x="2593203" y="2398907"/>
            <a:ext cx="5918200" cy="362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12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4B8-B57E-407F-848F-575DB8B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799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Mo</a:t>
            </a:r>
            <a:r>
              <a:rPr lang="en-GB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ș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tenire</a:t>
            </a:r>
            <a:endParaRPr lang="en-US" sz="2800" b="1">
              <a:solidFill>
                <a:srgbClr val="FF0000"/>
              </a:solidFill>
              <a:latin typeface="Adobe Clean ExtraBold" panose="020B0503020404020204" pitchFamily="34" charset="0"/>
            </a:endParaRPr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6B77766F-D0F4-4DB0-A195-BE2A00F0A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61" y="1717589"/>
            <a:ext cx="3908894" cy="4525556"/>
          </a:xfrm>
        </p:spPr>
        <p:txBody>
          <a:bodyPr>
            <a:normAutofit lnSpcReduction="10000"/>
          </a:bodyPr>
          <a:lstStyle/>
          <a:p>
            <a:pPr lvl="1"/>
            <a:r>
              <a:rPr lang="en-GB" sz="2000" err="1">
                <a:latin typeface="Adobe Clean SemiLight" panose="020B0403020404020204" pitchFamily="34" charset="0"/>
              </a:rPr>
              <a:t>Î</a:t>
            </a:r>
            <a:r>
              <a:rPr lang="en-US" sz="2000">
                <a:latin typeface="Adobe Clean SemiLight" panose="020B0403020404020204" pitchFamily="34" charset="0"/>
              </a:rPr>
              <a:t>n </a:t>
            </a:r>
            <a:r>
              <a:rPr lang="en-US" sz="2000" err="1">
                <a:latin typeface="Adobe Clean SemiLight" panose="020B0403020404020204" pitchFamily="34" charset="0"/>
              </a:rPr>
              <a:t>contextul</a:t>
            </a:r>
            <a:r>
              <a:rPr lang="en-US" sz="2000">
                <a:latin typeface="Adobe Clean SemiLight" panose="020B0403020404020204" pitchFamily="34" charset="0"/>
              </a:rPr>
              <a:t> program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 err="1">
                <a:latin typeface="Adobe Clean SemiLight" panose="020B0403020404020204" pitchFamily="34" charset="0"/>
              </a:rPr>
              <a:t>rii</a:t>
            </a:r>
            <a:r>
              <a:rPr lang="en-US" sz="2000">
                <a:latin typeface="Adobe Clean SemiLight" panose="020B0403020404020204" pitchFamily="34" charset="0"/>
              </a:rPr>
              <a:t> orientate pe </a:t>
            </a:r>
            <a:r>
              <a:rPr lang="en-US" sz="2000" err="1">
                <a:latin typeface="Adobe Clean SemiLight" panose="020B0403020404020204" pitchFamily="34" charset="0"/>
              </a:rPr>
              <a:t>obiect</a:t>
            </a:r>
            <a:r>
              <a:rPr lang="en-US" sz="2000">
                <a:latin typeface="Adobe Clean SemiLight" panose="020B0403020404020204" pitchFamily="34" charset="0"/>
              </a:rPr>
              <a:t>, </a:t>
            </a:r>
            <a:r>
              <a:rPr lang="en-US" sz="2000" err="1">
                <a:latin typeface="Adobe Clean SemiLight" panose="020B0403020404020204" pitchFamily="34" charset="0"/>
              </a:rPr>
              <a:t>clasele</a:t>
            </a:r>
            <a:r>
              <a:rPr lang="en-US" sz="2000">
                <a:latin typeface="Adobe Clean SemiLight" panose="020B0403020404020204" pitchFamily="34" charset="0"/>
              </a:rPr>
              <a:t> sunt </a:t>
            </a:r>
            <a:r>
              <a:rPr lang="en-US" sz="2000" err="1">
                <a:latin typeface="Adobe Clean SemiLight" panose="020B0403020404020204" pitchFamily="34" charset="0"/>
              </a:rPr>
              <a:t>organizate</a:t>
            </a:r>
            <a:r>
              <a:rPr lang="en-US" sz="2000">
                <a:latin typeface="Adobe Clean SemiLight" panose="020B0403020404020204" pitchFamily="34" charset="0"/>
              </a:rPr>
              <a:t> sub form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 de </a:t>
            </a:r>
            <a:r>
              <a:rPr lang="en-US" sz="2000" err="1">
                <a:latin typeface="Adobe Clean SemiLight" panose="020B0403020404020204" pitchFamily="34" charset="0"/>
              </a:rPr>
              <a:t>ierarhii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pentru</a:t>
            </a:r>
            <a:r>
              <a:rPr lang="en-US" sz="2000">
                <a:latin typeface="Adobe Clean SemiLight" panose="020B0403020404020204" pitchFamily="34" charset="0"/>
              </a:rPr>
              <a:t> a </a:t>
            </a:r>
            <a:r>
              <a:rPr lang="en-US" sz="2000" err="1">
                <a:latin typeface="Adobe Clean SemiLight" panose="020B0403020404020204" pitchFamily="34" charset="0"/>
              </a:rPr>
              <a:t>putea</a:t>
            </a:r>
            <a:r>
              <a:rPr lang="en-US" sz="2000">
                <a:latin typeface="Adobe Clean SemiLight" panose="020B0403020404020204" pitchFamily="34" charset="0"/>
              </a:rPr>
              <a:t>:</a:t>
            </a:r>
          </a:p>
          <a:p>
            <a:pPr lvl="2"/>
            <a:r>
              <a:rPr lang="en-US" sz="1600" err="1">
                <a:latin typeface="Adobe Clean SemiLight" panose="020B0403020404020204" pitchFamily="34" charset="0"/>
              </a:rPr>
              <a:t>Reutiliza</a:t>
            </a:r>
            <a:r>
              <a:rPr lang="en-US" sz="1600">
                <a:latin typeface="Adobe Clean SemiLight" panose="020B0403020404020204" pitchFamily="34" charset="0"/>
              </a:rPr>
              <a:t> </a:t>
            </a:r>
            <a:r>
              <a:rPr lang="en-US" sz="1600" err="1">
                <a:latin typeface="Adobe Clean SemiLight" panose="020B0403020404020204" pitchFamily="34" charset="0"/>
              </a:rPr>
              <a:t>codul</a:t>
            </a:r>
            <a:r>
              <a:rPr lang="en-US" sz="1600">
                <a:latin typeface="Adobe Clean SemiLight" panose="020B0403020404020204" pitchFamily="34" charset="0"/>
              </a:rPr>
              <a:t> </a:t>
            </a:r>
            <a:r>
              <a:rPr lang="en-US" sz="1600" err="1">
                <a:latin typeface="Adobe Clean SemiLight" panose="020B0403020404020204" pitchFamily="34" charset="0"/>
              </a:rPr>
              <a:t>comun</a:t>
            </a:r>
            <a:r>
              <a:rPr lang="en-US" sz="1600">
                <a:latin typeface="Adobe Clean SemiLight" panose="020B0403020404020204" pitchFamily="34" charset="0"/>
              </a:rPr>
              <a:t> </a:t>
            </a:r>
            <a:r>
              <a:rPr lang="en-GB" sz="1600" err="1">
                <a:latin typeface="Adobe Clean SemiLight" panose="020B0403020404020204" pitchFamily="34" charset="0"/>
              </a:rPr>
              <a:t>î</a:t>
            </a:r>
            <a:r>
              <a:rPr lang="en-US" sz="1600" err="1">
                <a:latin typeface="Adobe Clean SemiLight" panose="020B0403020404020204" pitchFamily="34" charset="0"/>
              </a:rPr>
              <a:t>ntre</a:t>
            </a:r>
            <a:r>
              <a:rPr lang="en-US" sz="1600">
                <a:latin typeface="Adobe Clean SemiLight" panose="020B0403020404020204" pitchFamily="34" charset="0"/>
              </a:rPr>
              <a:t> </a:t>
            </a:r>
            <a:r>
              <a:rPr lang="en-US" sz="1600" err="1">
                <a:latin typeface="Adobe Clean SemiLight" panose="020B0403020404020204" pitchFamily="34" charset="0"/>
              </a:rPr>
              <a:t>clasa</a:t>
            </a:r>
            <a:r>
              <a:rPr lang="en-US" sz="1600">
                <a:latin typeface="Adobe Clean SemiLight" panose="020B0403020404020204" pitchFamily="34" charset="0"/>
              </a:rPr>
              <a:t> p</a:t>
            </a:r>
            <a:r>
              <a:rPr lang="en-GB" sz="1600" err="1">
                <a:latin typeface="Adobe Clean SemiLight" panose="020B0403020404020204" pitchFamily="34" charset="0"/>
              </a:rPr>
              <a:t>ă</a:t>
            </a:r>
            <a:r>
              <a:rPr lang="en-US" sz="1600" err="1">
                <a:latin typeface="Adobe Clean SemiLight" panose="020B0403020404020204" pitchFamily="34" charset="0"/>
              </a:rPr>
              <a:t>rinte</a:t>
            </a:r>
            <a:r>
              <a:rPr lang="en-US" sz="1600">
                <a:latin typeface="Adobe Clean SemiLight" panose="020B0403020404020204" pitchFamily="34" charset="0"/>
              </a:rPr>
              <a:t> </a:t>
            </a:r>
            <a:r>
              <a:rPr lang="en-GB" sz="1600" err="1">
                <a:latin typeface="Adobe Clean SemiLight" panose="020B0403020404020204" pitchFamily="34" charset="0"/>
              </a:rPr>
              <a:t>ș</a:t>
            </a:r>
            <a:r>
              <a:rPr lang="en-US" sz="1600" err="1">
                <a:latin typeface="Adobe Clean SemiLight" panose="020B0403020404020204" pitchFamily="34" charset="0"/>
              </a:rPr>
              <a:t>i</a:t>
            </a:r>
            <a:r>
              <a:rPr lang="en-US" sz="1600">
                <a:latin typeface="Adobe Clean SemiLight" panose="020B0403020404020204" pitchFamily="34" charset="0"/>
              </a:rPr>
              <a:t> </a:t>
            </a:r>
            <a:r>
              <a:rPr lang="en-US" sz="1600" err="1">
                <a:latin typeface="Adobe Clean SemiLight" panose="020B0403020404020204" pitchFamily="34" charset="0"/>
              </a:rPr>
              <a:t>clasa</a:t>
            </a:r>
            <a:r>
              <a:rPr lang="en-US" sz="1600">
                <a:latin typeface="Adobe Clean SemiLight" panose="020B0403020404020204" pitchFamily="34" charset="0"/>
              </a:rPr>
              <a:t> </a:t>
            </a:r>
            <a:r>
              <a:rPr lang="en-US" sz="1600" err="1">
                <a:latin typeface="Adobe Clean SemiLight" panose="020B0403020404020204" pitchFamily="34" charset="0"/>
              </a:rPr>
              <a:t>copil</a:t>
            </a:r>
            <a:endParaRPr lang="en-US" sz="1600">
              <a:latin typeface="Adobe Clean SemiLight" panose="020B0403020404020204" pitchFamily="34" charset="0"/>
            </a:endParaRPr>
          </a:p>
          <a:p>
            <a:pPr lvl="2"/>
            <a:r>
              <a:rPr lang="en-US" sz="1600">
                <a:latin typeface="Adobe Clean SemiLight" panose="020B0403020404020204" pitchFamily="34" charset="0"/>
              </a:rPr>
              <a:t>Beneficia de </a:t>
            </a:r>
            <a:r>
              <a:rPr lang="en-US" sz="1600" err="1">
                <a:latin typeface="Adobe Clean SemiLight" panose="020B0403020404020204" pitchFamily="34" charset="0"/>
              </a:rPr>
              <a:t>polimorfism</a:t>
            </a:r>
            <a:endParaRPr lang="en-US" sz="1600">
              <a:latin typeface="Adobe Clean SemiLight" panose="020B0403020404020204" pitchFamily="34" charset="0"/>
            </a:endParaRPr>
          </a:p>
          <a:p>
            <a:pPr lvl="1"/>
            <a:endParaRPr lang="en-US" sz="2000">
              <a:latin typeface="Adobe Clean SemiLight" panose="020B0403020404020204" pitchFamily="34" charset="0"/>
            </a:endParaRPr>
          </a:p>
          <a:p>
            <a:pPr lvl="1"/>
            <a:r>
              <a:rPr lang="en-US" sz="2000">
                <a:latin typeface="Adobe Clean SemiLight" panose="020B0403020404020204" pitchFamily="34" charset="0"/>
              </a:rPr>
              <a:t>Mo</a:t>
            </a:r>
            <a:r>
              <a:rPr lang="en-GB" sz="2000" err="1">
                <a:latin typeface="Adobe Clean SemiLight" panose="020B0403020404020204" pitchFamily="34" charset="0"/>
              </a:rPr>
              <a:t>ș</a:t>
            </a:r>
            <a:r>
              <a:rPr lang="en-US" sz="2000" err="1">
                <a:latin typeface="Adobe Clean SemiLight" panose="020B0403020404020204" pitchFamily="34" charset="0"/>
              </a:rPr>
              <a:t>tenirea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este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GB" sz="2000" err="1">
                <a:latin typeface="Adobe Clean SemiLight" panose="020B0403020404020204" pitchFamily="34" charset="0"/>
              </a:rPr>
              <a:t>î</a:t>
            </a:r>
            <a:r>
              <a:rPr lang="en-US" sz="2000">
                <a:latin typeface="Adobe Clean SemiLight" panose="020B0403020404020204" pitchFamily="34" charset="0"/>
              </a:rPr>
              <a:t>n general o forma de </a:t>
            </a:r>
            <a:r>
              <a:rPr lang="en-US" sz="2000" err="1">
                <a:latin typeface="Adobe Clean SemiLight" panose="020B0403020404020204" pitchFamily="34" charset="0"/>
              </a:rPr>
              <a:t>specializare</a:t>
            </a:r>
            <a:r>
              <a:rPr lang="en-US" sz="2000">
                <a:latin typeface="Adobe Clean SemiLight" panose="020B0403020404020204" pitchFamily="34" charset="0"/>
              </a:rPr>
              <a:t>:</a:t>
            </a:r>
          </a:p>
          <a:p>
            <a:pPr lvl="2"/>
            <a:r>
              <a:rPr lang="en-US" sz="1800" err="1">
                <a:latin typeface="Adobe Clean SemiLight" panose="020B0403020404020204" pitchFamily="34" charset="0"/>
              </a:rPr>
              <a:t>Clasa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US" sz="1800" err="1">
                <a:latin typeface="Adobe Clean SemiLight" panose="020B0403020404020204" pitchFamily="34" charset="0"/>
              </a:rPr>
              <a:t>copil</a:t>
            </a:r>
            <a:r>
              <a:rPr lang="en-US" sz="1800">
                <a:latin typeface="Adobe Clean SemiLight" panose="020B0403020404020204" pitchFamily="34" charset="0"/>
              </a:rPr>
              <a:t> are </a:t>
            </a:r>
            <a:r>
              <a:rPr lang="en-US" sz="1800" err="1">
                <a:latin typeface="Adobe Clean SemiLight" panose="020B0403020404020204" pitchFamily="34" charset="0"/>
              </a:rPr>
              <a:t>toate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US" sz="1800" err="1">
                <a:latin typeface="Adobe Clean SemiLight" panose="020B0403020404020204" pitchFamily="34" charset="0"/>
              </a:rPr>
              <a:t>atributele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US" sz="1800" err="1">
                <a:latin typeface="Adobe Clean SemiLight" panose="020B0403020404020204" pitchFamily="34" charset="0"/>
              </a:rPr>
              <a:t>clasei</a:t>
            </a:r>
            <a:r>
              <a:rPr lang="en-US" sz="1800">
                <a:latin typeface="Adobe Clean SemiLight" panose="020B0403020404020204" pitchFamily="34" charset="0"/>
              </a:rPr>
              <a:t> p</a:t>
            </a:r>
            <a:r>
              <a:rPr lang="en-GB" sz="1800" err="1">
                <a:latin typeface="Adobe Clean SemiLight" panose="020B0403020404020204" pitchFamily="34" charset="0"/>
              </a:rPr>
              <a:t>ă</a:t>
            </a:r>
            <a:r>
              <a:rPr lang="en-US" sz="1800" err="1">
                <a:latin typeface="Adobe Clean SemiLight" panose="020B0403020404020204" pitchFamily="34" charset="0"/>
              </a:rPr>
              <a:t>rinte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GB" sz="1800" err="1">
                <a:latin typeface="Adobe Clean SemiLight" panose="020B0403020404020204" pitchFamily="34" charset="0"/>
              </a:rPr>
              <a:t>ș</a:t>
            </a:r>
            <a:r>
              <a:rPr lang="en-US" sz="1800" err="1">
                <a:latin typeface="Adobe Clean SemiLight" panose="020B0403020404020204" pitchFamily="34" charset="0"/>
              </a:rPr>
              <a:t>i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US" sz="1800" err="1">
                <a:latin typeface="Adobe Clean SemiLight" panose="020B0403020404020204" pitchFamily="34" charset="0"/>
              </a:rPr>
              <a:t>posibil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US" sz="1800" err="1">
                <a:latin typeface="Adobe Clean SemiLight" panose="020B0403020404020204" pitchFamily="34" charset="0"/>
              </a:rPr>
              <a:t>altele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GB" sz="1800" err="1">
                <a:latin typeface="Adobe Clean SemiLight" panose="020B0403020404020204" pitchFamily="34" charset="0"/>
              </a:rPr>
              <a:t>î</a:t>
            </a:r>
            <a:r>
              <a:rPr lang="en-US" sz="1800">
                <a:latin typeface="Adobe Clean SemiLight" panose="020B0403020404020204" pitchFamily="34" charset="0"/>
              </a:rPr>
              <a:t>n plus</a:t>
            </a:r>
          </a:p>
          <a:p>
            <a:pPr lvl="2"/>
            <a:r>
              <a:rPr lang="en-US" sz="1800" err="1">
                <a:latin typeface="Adobe Clean SemiLight" panose="020B0403020404020204" pitchFamily="34" charset="0"/>
              </a:rPr>
              <a:t>Clasa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US" sz="1800" err="1">
                <a:latin typeface="Adobe Clean SemiLight" panose="020B0403020404020204" pitchFamily="34" charset="0"/>
              </a:rPr>
              <a:t>copil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US" sz="1800" err="1">
                <a:latin typeface="Adobe Clean SemiLight" panose="020B0403020404020204" pitchFamily="34" charset="0"/>
              </a:rPr>
              <a:t>specializeaz</a:t>
            </a:r>
            <a:r>
              <a:rPr lang="en-GB" sz="1800" err="1">
                <a:latin typeface="Adobe Clean SemiLight" panose="020B0403020404020204" pitchFamily="34" charset="0"/>
              </a:rPr>
              <a:t>ă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US" sz="1800" err="1">
                <a:latin typeface="Adobe Clean SemiLight" panose="020B0403020404020204" pitchFamily="34" charset="0"/>
              </a:rPr>
              <a:t>anumite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US" sz="1800" err="1">
                <a:latin typeface="Adobe Clean SemiLight" panose="020B0403020404020204" pitchFamily="34" charset="0"/>
              </a:rPr>
              <a:t>comportamente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US" sz="1800" err="1">
                <a:latin typeface="Adobe Clean SemiLight" panose="020B0403020404020204" pitchFamily="34" charset="0"/>
              </a:rPr>
              <a:t>prezente</a:t>
            </a:r>
            <a:r>
              <a:rPr lang="en-GB" sz="1800">
                <a:latin typeface="Adobe Clean SemiLight" panose="020B0403020404020204" pitchFamily="34" charset="0"/>
              </a:rPr>
              <a:t> </a:t>
            </a:r>
            <a:r>
              <a:rPr lang="en-GB" sz="1800" err="1">
                <a:latin typeface="Adobe Clean SemiLight" panose="020B0403020404020204" pitchFamily="34" charset="0"/>
              </a:rPr>
              <a:t>ș</a:t>
            </a:r>
            <a:r>
              <a:rPr lang="en-US" sz="1800" err="1">
                <a:latin typeface="Adobe Clean SemiLight" panose="020B0403020404020204" pitchFamily="34" charset="0"/>
              </a:rPr>
              <a:t>i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GB" sz="1800" err="1">
                <a:latin typeface="Adobe Clean SemiLight" panose="020B0403020404020204" pitchFamily="34" charset="0"/>
              </a:rPr>
              <a:t>î</a:t>
            </a:r>
            <a:r>
              <a:rPr lang="en-US" sz="1800">
                <a:latin typeface="Adobe Clean SemiLight" panose="020B0403020404020204" pitchFamily="34" charset="0"/>
              </a:rPr>
              <a:t>n </a:t>
            </a:r>
            <a:r>
              <a:rPr lang="en-US" sz="1800" err="1">
                <a:latin typeface="Adobe Clean SemiLight" panose="020B0403020404020204" pitchFamily="34" charset="0"/>
              </a:rPr>
              <a:t>clasa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US" sz="1800" err="1">
                <a:latin typeface="Adobe Clean SemiLight" panose="020B0403020404020204" pitchFamily="34" charset="0"/>
              </a:rPr>
              <a:t>parinte</a:t>
            </a:r>
            <a:endParaRPr lang="en-US" sz="1800">
              <a:latin typeface="Adobe Clean SemiLight" panose="020B0403020404020204" pitchFamily="34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5BEAA64-9703-7B4E-9534-FEEB9300CE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0" t="3206" r="4657" b="4653"/>
          <a:stretch/>
        </p:blipFill>
        <p:spPr>
          <a:xfrm>
            <a:off x="4825226" y="837664"/>
            <a:ext cx="6901336" cy="540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21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4B8-B57E-407F-848F-575DB8B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799"/>
          </a:xfrm>
        </p:spPr>
        <p:txBody>
          <a:bodyPr>
            <a:normAutofit/>
          </a:bodyPr>
          <a:lstStyle/>
          <a:p>
            <a:r>
              <a:rPr lang="en-GB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Moștenire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multipl</a:t>
            </a:r>
            <a:r>
              <a:rPr lang="en-GB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ă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-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problema</a:t>
            </a:r>
            <a:endParaRPr lang="en-US" sz="2800" b="1">
              <a:solidFill>
                <a:srgbClr val="FF0000"/>
              </a:solidFill>
              <a:latin typeface="Adobe Clean ExtraBold" panose="020B0503020404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F751D8-3371-8948-AEBD-CB6053621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453" y="1587086"/>
            <a:ext cx="4781169" cy="4351338"/>
          </a:xfrm>
        </p:spPr>
        <p:txBody>
          <a:bodyPr/>
          <a:lstStyle/>
          <a:p>
            <a:r>
              <a:rPr lang="en-US" sz="2000">
                <a:latin typeface="Adobe Clean SemiLight" panose="020B0403020404020204" pitchFamily="34" charset="0"/>
              </a:rPr>
              <a:t>S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 consider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m c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 Horse </a:t>
            </a:r>
            <a:r>
              <a:rPr lang="en-US" sz="2000" err="1">
                <a:latin typeface="Adobe Clean SemiLight" panose="020B0403020404020204" pitchFamily="34" charset="0"/>
              </a:rPr>
              <a:t>mo</a:t>
            </a:r>
            <a:r>
              <a:rPr lang="en-GB" sz="2000" err="1">
                <a:latin typeface="Adobe Clean SemiLight" panose="020B0403020404020204" pitchFamily="34" charset="0"/>
              </a:rPr>
              <a:t>ș</a:t>
            </a:r>
            <a:r>
              <a:rPr lang="en-US" sz="2000" err="1">
                <a:latin typeface="Adobe Clean SemiLight" panose="020B0403020404020204" pitchFamily="34" charset="0"/>
              </a:rPr>
              <a:t>tene</a:t>
            </a:r>
            <a:r>
              <a:rPr lang="en-GB" sz="2000" err="1">
                <a:latin typeface="Adobe Clean SemiLight" panose="020B0403020404020204" pitchFamily="34" charset="0"/>
              </a:rPr>
              <a:t>ș</a:t>
            </a:r>
            <a:r>
              <a:rPr lang="en-US" sz="2000" err="1">
                <a:latin typeface="Adobe Clean SemiLight" panose="020B0403020404020204" pitchFamily="34" charset="0"/>
              </a:rPr>
              <a:t>te</a:t>
            </a:r>
            <a:r>
              <a:rPr lang="en-US" sz="2000">
                <a:latin typeface="Adobe Clean SemiLight" panose="020B0403020404020204" pitchFamily="34" charset="0"/>
              </a:rPr>
              <a:t> Animal </a:t>
            </a:r>
            <a:r>
              <a:rPr lang="en-GB" sz="2000" err="1">
                <a:latin typeface="Adobe Clean SemiLight" panose="020B0403020404020204" pitchFamily="34" charset="0"/>
              </a:rPr>
              <a:t>ș</a:t>
            </a:r>
            <a:r>
              <a:rPr lang="en-US" sz="2000" err="1">
                <a:latin typeface="Adobe Clean SemiLight" panose="020B0403020404020204" pitchFamily="34" charset="0"/>
              </a:rPr>
              <a:t>i</a:t>
            </a:r>
            <a:r>
              <a:rPr lang="en-US" sz="2000">
                <a:latin typeface="Adobe Clean SemiLight" panose="020B0403020404020204" pitchFamily="34" charset="0"/>
              </a:rPr>
              <a:t> Vehicle care </a:t>
            </a:r>
            <a:r>
              <a:rPr lang="en-US" sz="2000" err="1">
                <a:latin typeface="Adobe Clean SemiLight" panose="020B0403020404020204" pitchFamily="34" charset="0"/>
              </a:rPr>
              <a:t>mo</a:t>
            </a:r>
            <a:r>
              <a:rPr lang="en-GB" sz="2000" err="1">
                <a:latin typeface="Adobe Clean SemiLight" panose="020B0403020404020204" pitchFamily="34" charset="0"/>
              </a:rPr>
              <a:t>ș</a:t>
            </a:r>
            <a:r>
              <a:rPr lang="en-US" sz="2000" err="1">
                <a:latin typeface="Adobe Clean SemiLight" panose="020B0403020404020204" pitchFamily="34" charset="0"/>
              </a:rPr>
              <a:t>tenesc</a:t>
            </a:r>
            <a:r>
              <a:rPr lang="en-US" sz="2000">
                <a:latin typeface="Adobe Clean SemiLight" panose="020B0403020404020204" pitchFamily="34" charset="0"/>
              </a:rPr>
              <a:t> la r</a:t>
            </a:r>
            <a:r>
              <a:rPr lang="en-GB" sz="2000" err="1">
                <a:latin typeface="Adobe Clean SemiLight" panose="020B0403020404020204" pitchFamily="34" charset="0"/>
              </a:rPr>
              <a:t>â</a:t>
            </a:r>
            <a:r>
              <a:rPr lang="en-US" sz="2000" err="1">
                <a:latin typeface="Adobe Clean SemiLight" panose="020B0403020404020204" pitchFamily="34" charset="0"/>
              </a:rPr>
              <a:t>ndul</a:t>
            </a:r>
            <a:r>
              <a:rPr lang="en-US" sz="2000">
                <a:latin typeface="Adobe Clean SemiLight" panose="020B0403020404020204" pitchFamily="34" charset="0"/>
              </a:rPr>
              <a:t> lor Object</a:t>
            </a:r>
          </a:p>
          <a:p>
            <a:endParaRPr lang="en-US" sz="2000">
              <a:latin typeface="Adobe Clean SemiLight" panose="020B0403020404020204" pitchFamily="34" charset="0"/>
            </a:endParaRPr>
          </a:p>
          <a:p>
            <a:r>
              <a:rPr lang="en-US" sz="2000">
                <a:latin typeface="Adobe Clean SemiLight" panose="020B0403020404020204" pitchFamily="34" charset="0"/>
              </a:rPr>
              <a:t>Ce se </a:t>
            </a:r>
            <a:r>
              <a:rPr lang="en-GB" sz="2000" err="1">
                <a:latin typeface="Adobe Clean SemiLight" panose="020B0403020404020204" pitchFamily="34" charset="0"/>
              </a:rPr>
              <a:t>î</a:t>
            </a:r>
            <a:r>
              <a:rPr lang="en-US" sz="2000" err="1">
                <a:latin typeface="Adobe Clean SemiLight" panose="020B0403020404020204" pitchFamily="34" charset="0"/>
              </a:rPr>
              <a:t>ntampl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GB" sz="2000" err="1">
                <a:latin typeface="Adobe Clean SemiLight" panose="020B0403020404020204" pitchFamily="34" charset="0"/>
              </a:rPr>
              <a:t>î</a:t>
            </a:r>
            <a:r>
              <a:rPr lang="en-US" sz="2000">
                <a:latin typeface="Adobe Clean SemiLight" panose="020B0403020404020204" pitchFamily="34" charset="0"/>
              </a:rPr>
              <a:t>ns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dac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 Animal </a:t>
            </a:r>
            <a:r>
              <a:rPr lang="en-GB" sz="2000" err="1">
                <a:latin typeface="Adobe Clean SemiLight" panose="020B0403020404020204" pitchFamily="34" charset="0"/>
              </a:rPr>
              <a:t>ș</a:t>
            </a:r>
            <a:r>
              <a:rPr lang="en-US" sz="2000" err="1">
                <a:latin typeface="Adobe Clean SemiLight" panose="020B0403020404020204" pitchFamily="34" charset="0"/>
              </a:rPr>
              <a:t>i</a:t>
            </a:r>
            <a:r>
              <a:rPr lang="en-US" sz="2000">
                <a:latin typeface="Adobe Clean SemiLight" panose="020B0403020404020204" pitchFamily="34" charset="0"/>
              </a:rPr>
              <a:t> Vehicle </a:t>
            </a:r>
            <a:r>
              <a:rPr lang="en-US" sz="2000" err="1">
                <a:latin typeface="Adobe Clean SemiLight" panose="020B0403020404020204" pitchFamily="34" charset="0"/>
              </a:rPr>
              <a:t>suprascriu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aceea</a:t>
            </a:r>
            <a:r>
              <a:rPr lang="en-GB" sz="2000" err="1">
                <a:latin typeface="Adobe Clean SemiLight" panose="020B0403020404020204" pitchFamily="34" charset="0"/>
              </a:rPr>
              <a:t>ș</a:t>
            </a:r>
            <a:r>
              <a:rPr lang="en-US" sz="2000" err="1">
                <a:latin typeface="Adobe Clean SemiLight" panose="020B0403020404020204" pitchFamily="34" charset="0"/>
              </a:rPr>
              <a:t>i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func</a:t>
            </a:r>
            <a:r>
              <a:rPr lang="en-GB" sz="2000" err="1">
                <a:latin typeface="Adobe Clean SemiLight" panose="020B0403020404020204" pitchFamily="34" charset="0"/>
              </a:rPr>
              <a:t>ț</a:t>
            </a:r>
            <a:r>
              <a:rPr lang="en-US" sz="2000" err="1">
                <a:latin typeface="Adobe Clean SemiLight" panose="020B0403020404020204" pitchFamily="34" charset="0"/>
              </a:rPr>
              <a:t>ie</a:t>
            </a:r>
            <a:r>
              <a:rPr lang="en-US" sz="2000">
                <a:latin typeface="Adobe Clean SemiLight" panose="020B0403020404020204" pitchFamily="34" charset="0"/>
              </a:rPr>
              <a:t> din Object (</a:t>
            </a:r>
            <a:r>
              <a:rPr lang="en-US" sz="2000" err="1">
                <a:latin typeface="Adobe Clean SemiLight" panose="020B0403020404020204" pitchFamily="34" charset="0"/>
              </a:rPr>
              <a:t>checkState</a:t>
            </a:r>
            <a:r>
              <a:rPr lang="en-US" sz="2000">
                <a:latin typeface="Adobe Clean SemiLight" panose="020B0403020404020204" pitchFamily="34" charset="0"/>
              </a:rPr>
              <a:t>)? Care </a:t>
            </a:r>
            <a:r>
              <a:rPr lang="en-US" sz="2000" err="1">
                <a:latin typeface="Adobe Clean SemiLight" panose="020B0403020404020204" pitchFamily="34" charset="0"/>
              </a:rPr>
              <a:t>dintre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acestea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va</a:t>
            </a:r>
            <a:r>
              <a:rPr lang="en-US" sz="2000">
                <a:latin typeface="Adobe Clean SemiLight" panose="020B0403020404020204" pitchFamily="34" charset="0"/>
              </a:rPr>
              <a:t> fi </a:t>
            </a:r>
            <a:r>
              <a:rPr lang="en-US" sz="2000" err="1">
                <a:latin typeface="Adobe Clean SemiLight" panose="020B0403020404020204" pitchFamily="34" charset="0"/>
              </a:rPr>
              <a:t>apelat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pentru</a:t>
            </a:r>
            <a:r>
              <a:rPr lang="en-US" sz="2000">
                <a:latin typeface="Adobe Clean SemiLight" panose="020B0403020404020204" pitchFamily="34" charset="0"/>
              </a:rPr>
              <a:t> un </a:t>
            </a:r>
            <a:r>
              <a:rPr lang="en-US" sz="2000" err="1">
                <a:latin typeface="Adobe Clean SemiLight" panose="020B0403020404020204" pitchFamily="34" charset="0"/>
              </a:rPr>
              <a:t>obiect</a:t>
            </a:r>
            <a:r>
              <a:rPr lang="en-US" sz="2000">
                <a:latin typeface="Adobe Clean SemiLight" panose="020B0403020404020204" pitchFamily="34" charset="0"/>
              </a:rPr>
              <a:t> de tip Horse?</a:t>
            </a:r>
          </a:p>
          <a:p>
            <a:endParaRPr lang="en-US" sz="2000">
              <a:latin typeface="Adobe Clean SemiLight" panose="020B0403020404020204" pitchFamily="34" charset="0"/>
            </a:endParaRPr>
          </a:p>
          <a:p>
            <a:endParaRPr lang="en-US" sz="2000">
              <a:latin typeface="Adobe Clean SemiLight" panose="020B0403020404020204" pitchFamily="34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0F29BA1-9D76-2A4E-82C6-79F9AEE89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380" y="765775"/>
            <a:ext cx="48895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83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4B8-B57E-407F-848F-575DB8B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799"/>
          </a:xfrm>
        </p:spPr>
        <p:txBody>
          <a:bodyPr>
            <a:normAutofit/>
          </a:bodyPr>
          <a:lstStyle/>
          <a:p>
            <a:r>
              <a:rPr lang="en-GB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Moștenire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multipl</a:t>
            </a:r>
            <a:r>
              <a:rPr lang="en-GB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ă</a:t>
            </a:r>
            <a:r>
              <a:rPr lang="en-GB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–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problema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(cont.)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F751D8-3371-8948-AEBD-CB6053621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453" y="1587086"/>
            <a:ext cx="4781169" cy="4351338"/>
          </a:xfrm>
        </p:spPr>
        <p:txBody>
          <a:bodyPr/>
          <a:lstStyle/>
          <a:p>
            <a:endParaRPr lang="en-US" sz="2000">
              <a:latin typeface="Adobe Clean SemiLight" panose="020B0403020404020204" pitchFamily="34" charset="0"/>
            </a:endParaRPr>
          </a:p>
          <a:p>
            <a:endParaRPr lang="en-US" sz="2000">
              <a:latin typeface="Adobe Clean SemiLight" panose="020B0403020404020204" pitchFamily="34" charset="0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2414C65-2202-0D45-8F5A-4B1B89A00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86" y="2430789"/>
            <a:ext cx="11479427" cy="199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455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4B8-B57E-407F-848F-575DB8B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799"/>
          </a:xfrm>
        </p:spPr>
        <p:txBody>
          <a:bodyPr>
            <a:normAutofit/>
          </a:bodyPr>
          <a:lstStyle/>
          <a:p>
            <a:r>
              <a:rPr lang="en-GB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Moștenire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multipl</a:t>
            </a:r>
            <a:r>
              <a:rPr lang="en-GB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ă</a:t>
            </a:r>
            <a:r>
              <a:rPr lang="en-GB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– Deadly Diamond of Death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F751D8-3371-8948-AEBD-CB6053621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453" y="1587086"/>
            <a:ext cx="4781169" cy="4351338"/>
          </a:xfrm>
        </p:spPr>
        <p:txBody>
          <a:bodyPr/>
          <a:lstStyle/>
          <a:p>
            <a:endParaRPr lang="en-US" sz="2000">
              <a:latin typeface="Adobe Clean SemiLight" panose="020B0403020404020204" pitchFamily="34" charset="0"/>
            </a:endParaRPr>
          </a:p>
          <a:p>
            <a:endParaRPr lang="en-US" sz="2000">
              <a:latin typeface="Adobe Clean SemiLight" panose="020B0403020404020204" pitchFamily="34" charset="0"/>
            </a:endParaRPr>
          </a:p>
        </p:txBody>
      </p:sp>
      <p:pic>
        <p:nvPicPr>
          <p:cNvPr id="8" name="Picture 7" descr="A picture containing dark, container, glass&#10;&#10;Description automatically generated">
            <a:extLst>
              <a:ext uri="{FF2B5EF4-FFF2-40B4-BE49-F238E27FC236}">
                <a16:creationId xmlns:a16="http://schemas.microsoft.com/office/drawing/2014/main" id="{7BC43729-18AC-EC4C-BFCF-893A0075E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547" y="2063579"/>
            <a:ext cx="3541213" cy="3541213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611A1E1-504D-924C-9887-F26E1D4D0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62" y="1431924"/>
            <a:ext cx="5000674" cy="490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15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4B8-B57E-407F-848F-575DB8B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799"/>
          </a:xfrm>
        </p:spPr>
        <p:txBody>
          <a:bodyPr>
            <a:normAutofit/>
          </a:bodyPr>
          <a:lstStyle/>
          <a:p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Modificatori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de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acces</a:t>
            </a:r>
            <a:endParaRPr lang="en-US" sz="2800" b="1">
              <a:solidFill>
                <a:srgbClr val="FF0000"/>
              </a:solidFill>
              <a:latin typeface="Adobe Clean ExtraBold" panose="020B0503020404020204" pitchFamily="34" charset="0"/>
            </a:endParaRPr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6B77766F-D0F4-4DB0-A195-BE2A00F0A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60" y="1713187"/>
            <a:ext cx="11582479" cy="4529958"/>
          </a:xfrm>
        </p:spPr>
        <p:txBody>
          <a:bodyPr>
            <a:normAutofit/>
          </a:bodyPr>
          <a:lstStyle/>
          <a:p>
            <a:r>
              <a:rPr lang="en-US" sz="2000">
                <a:latin typeface="Adobe Clean SemiLight" panose="020B0403020404020204" pitchFamily="34" charset="0"/>
              </a:rPr>
              <a:t>Un </a:t>
            </a:r>
            <a:r>
              <a:rPr lang="en-US" sz="2000" err="1">
                <a:latin typeface="Adobe Clean SemiLight" panose="020B0403020404020204" pitchFamily="34" charset="0"/>
              </a:rPr>
              <a:t>principiu</a:t>
            </a:r>
            <a:r>
              <a:rPr lang="en-US" sz="2000">
                <a:latin typeface="Adobe Clean SemiLight" panose="020B0403020404020204" pitchFamily="34" charset="0"/>
              </a:rPr>
              <a:t> al </a:t>
            </a:r>
            <a:r>
              <a:rPr lang="en-GB" sz="2000" err="1">
                <a:latin typeface="Adobe Clean SemiLight" panose="020B0403020404020204" pitchFamily="34" charset="0"/>
              </a:rPr>
              <a:t>programării</a:t>
            </a:r>
            <a:r>
              <a:rPr lang="en-GB" sz="2000">
                <a:latin typeface="Adobe Clean SemiLight" panose="020B0403020404020204" pitchFamily="34" charset="0"/>
              </a:rPr>
              <a:t> </a:t>
            </a:r>
            <a:r>
              <a:rPr lang="en-US" sz="2000">
                <a:latin typeface="Adobe Clean SemiLight" panose="020B0403020404020204" pitchFamily="34" charset="0"/>
              </a:rPr>
              <a:t>orientate pe </a:t>
            </a:r>
            <a:r>
              <a:rPr lang="en-US" sz="2000" err="1">
                <a:latin typeface="Adobe Clean SemiLight" panose="020B0403020404020204" pitchFamily="34" charset="0"/>
              </a:rPr>
              <a:t>obiect</a:t>
            </a:r>
            <a:r>
              <a:rPr lang="en-US" sz="2000">
                <a:latin typeface="Adobe Clean SemiLight" panose="020B0403020404020204" pitchFamily="34" charset="0"/>
              </a:rPr>
              <a:t> – </a:t>
            </a:r>
            <a:r>
              <a:rPr lang="en-US" sz="2000" b="1" err="1">
                <a:latin typeface="Adobe Clean" panose="020B0503020404020204" pitchFamily="34" charset="0"/>
              </a:rPr>
              <a:t>incapsularea</a:t>
            </a:r>
            <a:r>
              <a:rPr lang="en-US" sz="2000" b="1">
                <a:latin typeface="Adobe Clean" panose="020B0503020404020204" pitchFamily="34" charset="0"/>
              </a:rPr>
              <a:t>:</a:t>
            </a:r>
          </a:p>
          <a:p>
            <a:pPr lvl="1"/>
            <a:r>
              <a:rPr lang="en-GB" sz="2000">
                <a:latin typeface="Adobe Clean SemiLight" panose="020B0403020404020204" pitchFamily="34" charset="0"/>
              </a:rPr>
              <a:t>O </a:t>
            </a:r>
            <a:r>
              <a:rPr lang="en-GB" sz="2000" err="1">
                <a:latin typeface="Adobe Clean SemiLight" panose="020B0403020404020204" pitchFamily="34" charset="0"/>
              </a:rPr>
              <a:t>clasă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trebuie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să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restricționeze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accesul</a:t>
            </a:r>
            <a:r>
              <a:rPr lang="en-GB" sz="2000">
                <a:latin typeface="Adobe Clean SemiLight" panose="020B0403020404020204" pitchFamily="34" charset="0"/>
              </a:rPr>
              <a:t> din exterior (</a:t>
            </a:r>
            <a:r>
              <a:rPr lang="en-GB" sz="2000" err="1">
                <a:latin typeface="Adobe Clean SemiLight" panose="020B0403020404020204" pitchFamily="34" charset="0"/>
              </a:rPr>
              <a:t>alte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clase</a:t>
            </a:r>
            <a:r>
              <a:rPr lang="en-GB" sz="2000">
                <a:latin typeface="Adobe Clean SemiLight" panose="020B0403020404020204" pitchFamily="34" charset="0"/>
              </a:rPr>
              <a:t>) </a:t>
            </a:r>
            <a:r>
              <a:rPr lang="en-GB" sz="2000" err="1">
                <a:latin typeface="Adobe Clean SemiLight" panose="020B0403020404020204" pitchFamily="34" charset="0"/>
              </a:rPr>
              <a:t>asupra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membrilor</a:t>
            </a:r>
            <a:r>
              <a:rPr lang="en-GB" sz="2000">
                <a:latin typeface="Adobe Clean SemiLight" panose="020B0403020404020204" pitchFamily="34" charset="0"/>
              </a:rPr>
              <a:t> </a:t>
            </a:r>
            <a:r>
              <a:rPr lang="en-GB" sz="2000" err="1">
                <a:latin typeface="Adobe Clean SemiLight" panose="020B0403020404020204" pitchFamily="34" charset="0"/>
              </a:rPr>
              <a:t>săi</a:t>
            </a:r>
            <a:r>
              <a:rPr lang="en-GB" sz="2000">
                <a:latin typeface="Adobe Clean SemiLight" panose="020B0403020404020204" pitchFamily="34" charset="0"/>
              </a:rPr>
              <a:t> la </a:t>
            </a:r>
            <a:r>
              <a:rPr lang="en-GB" sz="2000" err="1">
                <a:latin typeface="Adobe Clean SemiLight" panose="020B0403020404020204" pitchFamily="34" charset="0"/>
              </a:rPr>
              <a:t>minimul</a:t>
            </a:r>
            <a:r>
              <a:rPr lang="en-GB" sz="2000">
                <a:latin typeface="Adobe Clean SemiLight" panose="020B0403020404020204" pitchFamily="34" charset="0"/>
              </a:rPr>
              <a:t> </a:t>
            </a:r>
            <a:r>
              <a:rPr lang="en-GB" sz="2000" err="1">
                <a:latin typeface="Adobe Clean SemiLight" panose="020B0403020404020204" pitchFamily="34" charset="0"/>
              </a:rPr>
              <a:t>necesar</a:t>
            </a:r>
            <a:endParaRPr lang="en-GB" sz="2000">
              <a:latin typeface="Adobe Clean SemiLight" panose="020B0403020404020204" pitchFamily="34" charset="0"/>
            </a:endParaRPr>
          </a:p>
          <a:p>
            <a:pPr lvl="1"/>
            <a:endParaRPr lang="en-US" sz="2000">
              <a:latin typeface="Adobe Clean SemiLight" panose="020B0403020404020204" pitchFamily="34" charset="0"/>
            </a:endParaRPr>
          </a:p>
          <a:p>
            <a:r>
              <a:rPr lang="en-US" sz="2000" err="1">
                <a:latin typeface="Adobe Clean SemiLight" panose="020B0403020404020204" pitchFamily="34" charset="0"/>
              </a:rPr>
              <a:t>Modificatorii</a:t>
            </a:r>
            <a:r>
              <a:rPr lang="en-US" sz="2000">
                <a:latin typeface="Adobe Clean SemiLight" panose="020B0403020404020204" pitchFamily="34" charset="0"/>
              </a:rPr>
              <a:t> de access </a:t>
            </a:r>
            <a:r>
              <a:rPr lang="en-US" sz="2000" err="1">
                <a:latin typeface="Adobe Clean SemiLight" panose="020B0403020404020204" pitchFamily="34" charset="0"/>
              </a:rPr>
              <a:t>reprezint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mijlocul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prin</a:t>
            </a:r>
            <a:r>
              <a:rPr lang="en-US" sz="2000">
                <a:latin typeface="Adobe Clean SemiLight" panose="020B0403020404020204" pitchFamily="34" charset="0"/>
              </a:rPr>
              <a:t> care se </a:t>
            </a:r>
            <a:r>
              <a:rPr lang="en-US" sz="2000" err="1">
                <a:latin typeface="Adobe Clean SemiLight" panose="020B0403020404020204" pitchFamily="34" charset="0"/>
              </a:rPr>
              <a:t>poate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realiza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incapsularea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GB" sz="2000" err="1">
                <a:latin typeface="Adobe Clean SemiLight" panose="020B0403020404020204" pitchFamily="34" charset="0"/>
              </a:rPr>
              <a:t>în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cadrul</a:t>
            </a:r>
            <a:r>
              <a:rPr lang="en-US" sz="2000">
                <a:latin typeface="Adobe Clean SemiLight" panose="020B0403020404020204" pitchFamily="34" charset="0"/>
              </a:rPr>
              <a:t> </a:t>
            </a:r>
            <a:r>
              <a:rPr lang="en-US" sz="2000" err="1">
                <a:latin typeface="Adobe Clean SemiLight" panose="020B0403020404020204" pitchFamily="34" charset="0"/>
              </a:rPr>
              <a:t>claselor</a:t>
            </a:r>
            <a:r>
              <a:rPr lang="en-US" sz="2000">
                <a:latin typeface="Adobe Clean SemiLight" panose="020B0403020404020204" pitchFamily="34" charset="0"/>
              </a:rPr>
              <a:t> C++</a:t>
            </a:r>
          </a:p>
          <a:p>
            <a:endParaRPr lang="en-US" sz="2000">
              <a:latin typeface="Adobe Clean SemiLight" panose="020B0403020404020204" pitchFamily="34" charset="0"/>
            </a:endParaRPr>
          </a:p>
          <a:p>
            <a:r>
              <a:rPr lang="en-US" sz="2000">
                <a:latin typeface="Adobe Clean SemiLight" panose="020B0403020404020204" pitchFamily="34" charset="0"/>
              </a:rPr>
              <a:t>Exist</a:t>
            </a:r>
            <a:r>
              <a:rPr lang="en-GB" sz="2000" err="1">
                <a:latin typeface="Adobe Clean SemiLight" panose="020B0403020404020204" pitchFamily="34" charset="0"/>
              </a:rPr>
              <a:t>ă</a:t>
            </a:r>
            <a:r>
              <a:rPr lang="en-US" sz="2000">
                <a:latin typeface="Adobe Clean SemiLight" panose="020B0403020404020204" pitchFamily="34" charset="0"/>
              </a:rPr>
              <a:t> 3 </a:t>
            </a:r>
            <a:r>
              <a:rPr lang="en-US" sz="2000" err="1">
                <a:latin typeface="Adobe Clean SemiLight" panose="020B0403020404020204" pitchFamily="34" charset="0"/>
              </a:rPr>
              <a:t>tipuri</a:t>
            </a:r>
            <a:r>
              <a:rPr lang="en-US" sz="2000">
                <a:latin typeface="Adobe Clean SemiLight" panose="020B0403020404020204" pitchFamily="34" charset="0"/>
              </a:rPr>
              <a:t> de </a:t>
            </a:r>
            <a:r>
              <a:rPr lang="en-US" sz="2000" err="1">
                <a:latin typeface="Adobe Clean SemiLight" panose="020B0403020404020204" pitchFamily="34" charset="0"/>
              </a:rPr>
              <a:t>modificatori</a:t>
            </a:r>
            <a:r>
              <a:rPr lang="en-US" sz="2000">
                <a:latin typeface="Adobe Clean SemiLight" panose="020B0403020404020204" pitchFamily="34" charset="0"/>
              </a:rPr>
              <a:t> de </a:t>
            </a:r>
            <a:r>
              <a:rPr lang="en-US" sz="2000" err="1">
                <a:latin typeface="Adobe Clean SemiLight" panose="020B0403020404020204" pitchFamily="34" charset="0"/>
              </a:rPr>
              <a:t>acces</a:t>
            </a:r>
            <a:r>
              <a:rPr lang="en-US" sz="2000">
                <a:latin typeface="Adobe Clean SemiLight" panose="020B0403020404020204" pitchFamily="34" charset="0"/>
              </a:rPr>
              <a:t>:</a:t>
            </a:r>
          </a:p>
          <a:p>
            <a:pPr lvl="1"/>
            <a:r>
              <a:rPr lang="en-US" sz="1600" i="1">
                <a:latin typeface="Adobe Clean SemiLight" panose="020B0403020404020204" pitchFamily="34" charset="0"/>
              </a:rPr>
              <a:t>public</a:t>
            </a:r>
          </a:p>
          <a:p>
            <a:pPr lvl="1"/>
            <a:r>
              <a:rPr lang="en-US" sz="1600" i="1">
                <a:latin typeface="Adobe Clean SemiLight" panose="020B0403020404020204" pitchFamily="34" charset="0"/>
              </a:rPr>
              <a:t>private</a:t>
            </a:r>
          </a:p>
          <a:p>
            <a:pPr lvl="1"/>
            <a:r>
              <a:rPr lang="en-US" sz="1600" i="1">
                <a:latin typeface="Adobe Clean SemiLight" panose="020B0403020404020204" pitchFamily="34" charset="0"/>
              </a:rPr>
              <a:t>protected</a:t>
            </a:r>
          </a:p>
          <a:p>
            <a:pPr lvl="1"/>
            <a:endParaRPr lang="en-US" sz="1600">
              <a:latin typeface="Adobe Clean SemiLight" panose="020B04030204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553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4B8-B57E-407F-848F-575DB8B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799"/>
          </a:xfrm>
        </p:spPr>
        <p:txBody>
          <a:bodyPr>
            <a:normAutofit/>
          </a:bodyPr>
          <a:lstStyle/>
          <a:p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Modificatori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de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acces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(cont.)</a:t>
            </a:r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6B77766F-D0F4-4DB0-A195-BE2A00F0A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60" y="1713187"/>
            <a:ext cx="11582479" cy="4529958"/>
          </a:xfrm>
        </p:spPr>
        <p:txBody>
          <a:bodyPr>
            <a:normAutofit/>
          </a:bodyPr>
          <a:lstStyle/>
          <a:p>
            <a:pPr lvl="1"/>
            <a:r>
              <a:rPr lang="en-US" sz="2000" i="1">
                <a:latin typeface="Adobe Clean Condensed" panose="020B0506020404020204" pitchFamily="34" charset="0"/>
              </a:rPr>
              <a:t>public:</a:t>
            </a:r>
          </a:p>
          <a:p>
            <a:pPr lvl="2"/>
            <a:r>
              <a:rPr lang="en-US" sz="1800" err="1">
                <a:latin typeface="Adobe Clean SemiLight" panose="020B0403020404020204" pitchFamily="34" charset="0"/>
              </a:rPr>
              <a:t>Membrii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GB" sz="1800" err="1">
                <a:latin typeface="Adobe Clean SemiLight" panose="020B0403020404020204" pitchFamily="34" charset="0"/>
              </a:rPr>
              <a:t>ș</a:t>
            </a:r>
            <a:r>
              <a:rPr lang="en-US" sz="1800" err="1">
                <a:latin typeface="Adobe Clean SemiLight" panose="020B0403020404020204" pitchFamily="34" charset="0"/>
              </a:rPr>
              <a:t>i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US" sz="1800" err="1">
                <a:latin typeface="Adobe Clean SemiLight" panose="020B0403020404020204" pitchFamily="34" charset="0"/>
              </a:rPr>
              <a:t>func</a:t>
            </a:r>
            <a:r>
              <a:rPr lang="en-GB" sz="1800" err="1">
                <a:latin typeface="Adobe Clean SemiLight" panose="020B0403020404020204" pitchFamily="34" charset="0"/>
              </a:rPr>
              <a:t>ț</a:t>
            </a:r>
            <a:r>
              <a:rPr lang="en-US" sz="1800" err="1">
                <a:latin typeface="Adobe Clean SemiLight" panose="020B0403020404020204" pitchFamily="34" charset="0"/>
              </a:rPr>
              <a:t>iile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US" sz="1800" i="1" err="1">
                <a:latin typeface="Adobe Clean Condensed" panose="020B0506020404020204" pitchFamily="34" charset="0"/>
              </a:rPr>
              <a:t>publice</a:t>
            </a:r>
            <a:r>
              <a:rPr lang="en-US" sz="1800">
                <a:latin typeface="Adobe Clean SemiLight" panose="020B0403020404020204" pitchFamily="34" charset="0"/>
              </a:rPr>
              <a:t> pot fi </a:t>
            </a:r>
            <a:r>
              <a:rPr lang="en-US" sz="1800" err="1">
                <a:latin typeface="Adobe Clean SemiLight" panose="020B0403020404020204" pitchFamily="34" charset="0"/>
              </a:rPr>
              <a:t>accesate</a:t>
            </a:r>
            <a:r>
              <a:rPr lang="en-US" sz="1800">
                <a:latin typeface="Adobe Clean SemiLight" panose="020B0403020404020204" pitchFamily="34" charset="0"/>
              </a:rPr>
              <a:t> din </a:t>
            </a:r>
            <a:r>
              <a:rPr lang="en-US" sz="1800" err="1">
                <a:latin typeface="Adobe Clean SemiLight" panose="020B0403020404020204" pitchFamily="34" charset="0"/>
              </a:rPr>
              <a:t>clasa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US" sz="1800" err="1">
                <a:latin typeface="Adobe Clean SemiLight" panose="020B0403020404020204" pitchFamily="34" charset="0"/>
              </a:rPr>
              <a:t>unde</a:t>
            </a:r>
            <a:r>
              <a:rPr lang="en-US" sz="1800">
                <a:latin typeface="Adobe Clean SemiLight" panose="020B0403020404020204" pitchFamily="34" charset="0"/>
              </a:rPr>
              <a:t> se </a:t>
            </a:r>
            <a:r>
              <a:rPr lang="en-US" sz="1800" err="1">
                <a:latin typeface="Adobe Clean SemiLight" panose="020B0403020404020204" pitchFamily="34" charset="0"/>
              </a:rPr>
              <a:t>afl</a:t>
            </a:r>
            <a:r>
              <a:rPr lang="en-GB" sz="1800" err="1">
                <a:latin typeface="Adobe Clean SemiLight" panose="020B0403020404020204" pitchFamily="34" charset="0"/>
              </a:rPr>
              <a:t>ă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GB" sz="1800" err="1">
                <a:latin typeface="Adobe Clean SemiLight" panose="020B0403020404020204" pitchFamily="34" charset="0"/>
              </a:rPr>
              <a:t>ș</a:t>
            </a:r>
            <a:r>
              <a:rPr lang="en-US" sz="1800" err="1">
                <a:latin typeface="Adobe Clean SemiLight" panose="020B0403020404020204" pitchFamily="34" charset="0"/>
              </a:rPr>
              <a:t>i</a:t>
            </a:r>
            <a:r>
              <a:rPr lang="en-US" sz="1800">
                <a:latin typeface="Adobe Clean SemiLight" panose="020B0403020404020204" pitchFamily="34" charset="0"/>
              </a:rPr>
              <a:t> din </a:t>
            </a:r>
            <a:r>
              <a:rPr lang="en-US" sz="1800" err="1">
                <a:latin typeface="Adobe Clean SemiLight" panose="020B0403020404020204" pitchFamily="34" charset="0"/>
              </a:rPr>
              <a:t>orice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US" sz="1800" err="1">
                <a:latin typeface="Adobe Clean SemiLight" panose="020B0403020404020204" pitchFamily="34" charset="0"/>
              </a:rPr>
              <a:t>alta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US" sz="1800" err="1">
                <a:latin typeface="Adobe Clean SemiLight" panose="020B0403020404020204" pitchFamily="34" charset="0"/>
              </a:rPr>
              <a:t>parte</a:t>
            </a:r>
            <a:r>
              <a:rPr lang="en-US" sz="1800">
                <a:latin typeface="Adobe Clean SemiLight" panose="020B0403020404020204" pitchFamily="34" charset="0"/>
              </a:rPr>
              <a:t> a </a:t>
            </a:r>
            <a:r>
              <a:rPr lang="en-US" sz="1800" err="1">
                <a:latin typeface="Adobe Clean SemiLight" panose="020B0403020404020204" pitchFamily="34" charset="0"/>
              </a:rPr>
              <a:t>programului</a:t>
            </a:r>
            <a:endParaRPr lang="en-US" sz="1800">
              <a:latin typeface="Adobe Clean SemiLight" panose="020B0403020404020204" pitchFamily="34" charset="0"/>
            </a:endParaRPr>
          </a:p>
          <a:p>
            <a:pPr lvl="2"/>
            <a:endParaRPr lang="en-US" sz="1800">
              <a:latin typeface="Adobe Clean SemiLight" panose="020B0403020404020204" pitchFamily="34" charset="0"/>
            </a:endParaRPr>
          </a:p>
          <a:p>
            <a:pPr lvl="1"/>
            <a:r>
              <a:rPr lang="en-US" sz="2000" i="1">
                <a:latin typeface="Adobe Clean Condensed" panose="020B0506020404020204" pitchFamily="34" charset="0"/>
              </a:rPr>
              <a:t>private:</a:t>
            </a:r>
          </a:p>
          <a:p>
            <a:pPr lvl="2"/>
            <a:r>
              <a:rPr lang="en-US" sz="1800" err="1">
                <a:latin typeface="Adobe Clean SemiLight" panose="020B0403020404020204" pitchFamily="34" charset="0"/>
              </a:rPr>
              <a:t>Membrii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GB" sz="1800" err="1">
                <a:latin typeface="Adobe Clean SemiLight" panose="020B0403020404020204" pitchFamily="34" charset="0"/>
              </a:rPr>
              <a:t>ș</a:t>
            </a:r>
            <a:r>
              <a:rPr lang="en-US" sz="1800" err="1">
                <a:latin typeface="Adobe Clean SemiLight" panose="020B0403020404020204" pitchFamily="34" charset="0"/>
              </a:rPr>
              <a:t>i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US" sz="1800" err="1">
                <a:latin typeface="Adobe Clean SemiLight" panose="020B0403020404020204" pitchFamily="34" charset="0"/>
              </a:rPr>
              <a:t>func</a:t>
            </a:r>
            <a:r>
              <a:rPr lang="en-GB" sz="1800" err="1">
                <a:latin typeface="Adobe Clean SemiLight" panose="020B0403020404020204" pitchFamily="34" charset="0"/>
              </a:rPr>
              <a:t>ț</a:t>
            </a:r>
            <a:r>
              <a:rPr lang="en-US" sz="1800" err="1">
                <a:latin typeface="Adobe Clean SemiLight" panose="020B0403020404020204" pitchFamily="34" charset="0"/>
              </a:rPr>
              <a:t>iile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US" sz="1800" i="1">
                <a:latin typeface="Adobe Clean Condensed" panose="020B0506020404020204" pitchFamily="34" charset="0"/>
              </a:rPr>
              <a:t>private</a:t>
            </a:r>
            <a:r>
              <a:rPr lang="en-US" sz="1800">
                <a:latin typeface="Adobe Clean SemiLight" panose="020B0403020404020204" pitchFamily="34" charset="0"/>
              </a:rPr>
              <a:t> pot fi </a:t>
            </a:r>
            <a:r>
              <a:rPr lang="en-US" sz="1800" err="1">
                <a:latin typeface="Adobe Clean SemiLight" panose="020B0403020404020204" pitchFamily="34" charset="0"/>
              </a:rPr>
              <a:t>accesate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US" sz="1800" err="1">
                <a:latin typeface="Adobe Clean SemiLight" panose="020B0403020404020204" pitchFamily="34" charset="0"/>
              </a:rPr>
              <a:t>doar</a:t>
            </a:r>
            <a:r>
              <a:rPr lang="en-US" sz="1800">
                <a:latin typeface="Adobe Clean SemiLight" panose="020B0403020404020204" pitchFamily="34" charset="0"/>
              </a:rPr>
              <a:t> din </a:t>
            </a:r>
            <a:r>
              <a:rPr lang="en-US" sz="1800" err="1">
                <a:latin typeface="Adobe Clean SemiLight" panose="020B0403020404020204" pitchFamily="34" charset="0"/>
              </a:rPr>
              <a:t>clasa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US" sz="1800" err="1">
                <a:latin typeface="Adobe Clean SemiLight" panose="020B0403020404020204" pitchFamily="34" charset="0"/>
              </a:rPr>
              <a:t>unde</a:t>
            </a:r>
            <a:r>
              <a:rPr lang="en-US" sz="1800">
                <a:latin typeface="Adobe Clean SemiLight" panose="020B0403020404020204" pitchFamily="34" charset="0"/>
              </a:rPr>
              <a:t> de </a:t>
            </a:r>
            <a:r>
              <a:rPr lang="en-US" sz="1800" err="1">
                <a:latin typeface="Adobe Clean SemiLight" panose="020B0403020404020204" pitchFamily="34" charset="0"/>
              </a:rPr>
              <a:t>afl</a:t>
            </a:r>
            <a:r>
              <a:rPr lang="en-GB" sz="1800" err="1">
                <a:latin typeface="Adobe Clean SemiLight" panose="020B0403020404020204" pitchFamily="34" charset="0"/>
              </a:rPr>
              <a:t>ă</a:t>
            </a:r>
            <a:endParaRPr lang="en-US" sz="1800">
              <a:latin typeface="Adobe Clean SemiLight" panose="020B0403020404020204" pitchFamily="34" charset="0"/>
            </a:endParaRPr>
          </a:p>
          <a:p>
            <a:pPr lvl="1"/>
            <a:endParaRPr lang="en-US" sz="2200">
              <a:latin typeface="Adobe Clean SemiLight" panose="020B0403020404020204" pitchFamily="34" charset="0"/>
            </a:endParaRPr>
          </a:p>
          <a:p>
            <a:pPr lvl="1"/>
            <a:r>
              <a:rPr lang="en-US" sz="2000" i="1">
                <a:latin typeface="Adobe Clean Condensed" panose="020B0506020404020204" pitchFamily="34" charset="0"/>
              </a:rPr>
              <a:t>protected:</a:t>
            </a:r>
          </a:p>
          <a:p>
            <a:pPr lvl="2"/>
            <a:r>
              <a:rPr lang="en-US" sz="1800" err="1">
                <a:latin typeface="Adobe Clean SemiLight" panose="020B0403020404020204" pitchFamily="34" charset="0"/>
              </a:rPr>
              <a:t>Membrii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GB" sz="1800" err="1">
                <a:latin typeface="Adobe Clean SemiLight" panose="020B0403020404020204" pitchFamily="34" charset="0"/>
              </a:rPr>
              <a:t>ș</a:t>
            </a:r>
            <a:r>
              <a:rPr lang="en-US" sz="1800" err="1">
                <a:latin typeface="Adobe Clean SemiLight" panose="020B0403020404020204" pitchFamily="34" charset="0"/>
              </a:rPr>
              <a:t>i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US" sz="1800" err="1">
                <a:latin typeface="Adobe Clean SemiLight" panose="020B0403020404020204" pitchFamily="34" charset="0"/>
              </a:rPr>
              <a:t>func</a:t>
            </a:r>
            <a:r>
              <a:rPr lang="en-GB" sz="1800" err="1">
                <a:latin typeface="Adobe Clean SemiLight" panose="020B0403020404020204" pitchFamily="34" charset="0"/>
              </a:rPr>
              <a:t>ț</a:t>
            </a:r>
            <a:r>
              <a:rPr lang="en-US" sz="1800" err="1">
                <a:latin typeface="Adobe Clean SemiLight" panose="020B0403020404020204" pitchFamily="34" charset="0"/>
              </a:rPr>
              <a:t>iile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US" sz="1800" i="1">
                <a:latin typeface="Adobe Clean Condensed" panose="020B0506020404020204" pitchFamily="34" charset="0"/>
              </a:rPr>
              <a:t>protected</a:t>
            </a:r>
            <a:r>
              <a:rPr lang="en-US" sz="1800">
                <a:latin typeface="Adobe Clean SemiLight" panose="020B0403020404020204" pitchFamily="34" charset="0"/>
              </a:rPr>
              <a:t> pot fi </a:t>
            </a:r>
            <a:r>
              <a:rPr lang="en-US" sz="1800" err="1">
                <a:latin typeface="Adobe Clean SemiLight" panose="020B0403020404020204" pitchFamily="34" charset="0"/>
              </a:rPr>
              <a:t>accesate</a:t>
            </a:r>
            <a:r>
              <a:rPr lang="en-US" sz="1800">
                <a:latin typeface="Adobe Clean SemiLight" panose="020B0403020404020204" pitchFamily="34" charset="0"/>
              </a:rPr>
              <a:t> din </a:t>
            </a:r>
            <a:r>
              <a:rPr lang="en-US" sz="1800" err="1">
                <a:latin typeface="Adobe Clean SemiLight" panose="020B0403020404020204" pitchFamily="34" charset="0"/>
              </a:rPr>
              <a:t>clasa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US" sz="1800" err="1">
                <a:latin typeface="Adobe Clean SemiLight" panose="020B0403020404020204" pitchFamily="34" charset="0"/>
              </a:rPr>
              <a:t>unde</a:t>
            </a:r>
            <a:r>
              <a:rPr lang="en-US" sz="1800">
                <a:latin typeface="Adobe Clean SemiLight" panose="020B0403020404020204" pitchFamily="34" charset="0"/>
              </a:rPr>
              <a:t> se </a:t>
            </a:r>
            <a:r>
              <a:rPr lang="en-US" sz="1800" err="1">
                <a:latin typeface="Adobe Clean SemiLight" panose="020B0403020404020204" pitchFamily="34" charset="0"/>
              </a:rPr>
              <a:t>afl</a:t>
            </a:r>
            <a:r>
              <a:rPr lang="en-GB" sz="1800" err="1">
                <a:latin typeface="Adobe Clean SemiLight" panose="020B0403020404020204" pitchFamily="34" charset="0"/>
              </a:rPr>
              <a:t>ă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GB" sz="1800" err="1">
                <a:latin typeface="Adobe Clean SemiLight" panose="020B0403020404020204" pitchFamily="34" charset="0"/>
              </a:rPr>
              <a:t>ș</a:t>
            </a:r>
            <a:r>
              <a:rPr lang="en-US" sz="1800" err="1">
                <a:latin typeface="Adobe Clean SemiLight" panose="020B0403020404020204" pitchFamily="34" charset="0"/>
              </a:rPr>
              <a:t>i</a:t>
            </a:r>
            <a:r>
              <a:rPr lang="en-US" sz="1800">
                <a:latin typeface="Adobe Clean SemiLight" panose="020B0403020404020204" pitchFamily="34" charset="0"/>
              </a:rPr>
              <a:t> din </a:t>
            </a:r>
            <a:r>
              <a:rPr lang="en-US" sz="1800" err="1">
                <a:latin typeface="Adobe Clean SemiLight" panose="020B0403020404020204" pitchFamily="34" charset="0"/>
              </a:rPr>
              <a:t>clasele</a:t>
            </a:r>
            <a:r>
              <a:rPr lang="en-US" sz="1800">
                <a:latin typeface="Adobe Clean SemiLight" panose="020B0403020404020204" pitchFamily="34" charset="0"/>
              </a:rPr>
              <a:t> care </a:t>
            </a:r>
            <a:r>
              <a:rPr lang="en-GB" sz="1800" err="1">
                <a:latin typeface="Adobe Clean SemiLight" panose="020B0403020404020204" pitchFamily="34" charset="0"/>
              </a:rPr>
              <a:t>moștenesc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US" sz="1800" err="1">
                <a:latin typeface="Adobe Clean SemiLight" panose="020B0403020404020204" pitchFamily="34" charset="0"/>
              </a:rPr>
              <a:t>clasa</a:t>
            </a:r>
            <a:r>
              <a:rPr lang="en-US" sz="1800">
                <a:latin typeface="Adobe Clean SemiLight" panose="020B0403020404020204" pitchFamily="34" charset="0"/>
              </a:rPr>
              <a:t> </a:t>
            </a:r>
            <a:r>
              <a:rPr lang="en-US" sz="1800" err="1">
                <a:latin typeface="Adobe Clean SemiLight" panose="020B0403020404020204" pitchFamily="34" charset="0"/>
              </a:rPr>
              <a:t>respectiv</a:t>
            </a:r>
            <a:r>
              <a:rPr lang="en-GB" sz="1800" err="1">
                <a:latin typeface="Adobe Clean SemiLight" panose="020B0403020404020204" pitchFamily="34" charset="0"/>
              </a:rPr>
              <a:t>ă</a:t>
            </a:r>
            <a:endParaRPr lang="en-US" sz="1800">
              <a:latin typeface="Adobe Clean SemiLight" panose="020B0403020404020204" pitchFamily="34" charset="0"/>
            </a:endParaRPr>
          </a:p>
          <a:p>
            <a:pPr lvl="1"/>
            <a:endParaRPr lang="en-US" sz="2200">
              <a:latin typeface="Adobe Clean SemiLight" panose="020B04030204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511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4B8-B57E-407F-848F-575DB8B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799"/>
          </a:xfrm>
        </p:spPr>
        <p:txBody>
          <a:bodyPr>
            <a:normAutofit/>
          </a:bodyPr>
          <a:lstStyle/>
          <a:p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Exemplu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pentru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modificatorul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“public”</a:t>
            </a:r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9E0BB93-E195-8047-8C5B-47FC8A1B6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040" y="1705168"/>
            <a:ext cx="5787697" cy="4337286"/>
          </a:xfrm>
        </p:spPr>
      </p:pic>
    </p:spTree>
    <p:extLst>
      <p:ext uri="{BB962C8B-B14F-4D97-AF65-F5344CB8AC3E}">
        <p14:creationId xmlns:p14="http://schemas.microsoft.com/office/powerpoint/2010/main" val="3905612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4B8-B57E-407F-848F-575DB8B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799"/>
          </a:xfrm>
        </p:spPr>
        <p:txBody>
          <a:bodyPr>
            <a:normAutofit/>
          </a:bodyPr>
          <a:lstStyle/>
          <a:p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Exemplu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pentru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modificatorul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“private”</a:t>
            </a:r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BDD2991-251A-2541-922B-37C4A83C3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9750" y="1842294"/>
            <a:ext cx="6032500" cy="4318000"/>
          </a:xfrm>
        </p:spPr>
      </p:pic>
    </p:spTree>
    <p:extLst>
      <p:ext uri="{BB962C8B-B14F-4D97-AF65-F5344CB8AC3E}">
        <p14:creationId xmlns:p14="http://schemas.microsoft.com/office/powerpoint/2010/main" val="791050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4B8-B57E-407F-848F-575DB8B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799"/>
          </a:xfrm>
        </p:spPr>
        <p:txBody>
          <a:bodyPr>
            <a:normAutofit/>
          </a:bodyPr>
          <a:lstStyle/>
          <a:p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Exemplu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pentru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</a:t>
            </a:r>
            <a:r>
              <a:rPr lang="en-US" sz="2800" b="1" err="1">
                <a:solidFill>
                  <a:srgbClr val="FF0000"/>
                </a:solidFill>
                <a:latin typeface="Adobe Clean ExtraBold" panose="020B0503020404020204" pitchFamily="34" charset="0"/>
              </a:rPr>
              <a:t>modificatorul</a:t>
            </a:r>
            <a:r>
              <a:rPr lang="en-US" sz="2800" b="1">
                <a:solidFill>
                  <a:srgbClr val="FF0000"/>
                </a:solidFill>
                <a:latin typeface="Adobe Clean ExtraBold" panose="020B0503020404020204" pitchFamily="34" charset="0"/>
              </a:rPr>
              <a:t> “protected”</a:t>
            </a:r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74ED369-0FD2-CB40-AACF-D5BD05FDB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0418" y="1580630"/>
            <a:ext cx="5891164" cy="4670473"/>
          </a:xfrm>
        </p:spPr>
      </p:pic>
    </p:spTree>
    <p:extLst>
      <p:ext uri="{BB962C8B-B14F-4D97-AF65-F5344CB8AC3E}">
        <p14:creationId xmlns:p14="http://schemas.microsoft.com/office/powerpoint/2010/main" val="4065538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93839104939E4BB0D19A16DB4D252E" ma:contentTypeVersion="2" ma:contentTypeDescription="Create a new document." ma:contentTypeScope="" ma:versionID="95f4095920aa4840f42d3edfb19211b2">
  <xsd:schema xmlns:xsd="http://www.w3.org/2001/XMLSchema" xmlns:xs="http://www.w3.org/2001/XMLSchema" xmlns:p="http://schemas.microsoft.com/office/2006/metadata/properties" xmlns:ns2="48f7fad5-1142-4d19-984c-f336d5ebea18" targetNamespace="http://schemas.microsoft.com/office/2006/metadata/properties" ma:root="true" ma:fieldsID="edfabb13c6c13cd4bb18851541386c43" ns2:_="">
    <xsd:import namespace="48f7fad5-1142-4d19-984c-f336d5ebea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f7fad5-1142-4d19-984c-f336d5ebea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3B731ED-03A0-43F8-AE73-7216FB6B76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f7fad5-1142-4d19-984c-f336d5ebea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BF1033-4F3D-48EB-9634-7287FE9602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292D06-4D40-44B5-958B-E1767FA613C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42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Curs 2 – Moștenire și Polimorfism</vt:lpstr>
      <vt:lpstr>Agenda</vt:lpstr>
      <vt:lpstr>Modificatori de acces</vt:lpstr>
      <vt:lpstr>Moștenire</vt:lpstr>
      <vt:lpstr>Modificatori de acces</vt:lpstr>
      <vt:lpstr>Modificatori de acces (cont.)</vt:lpstr>
      <vt:lpstr>Exemplu pentru modificatorul “public”</vt:lpstr>
      <vt:lpstr>Exemplu pentru modificatorul “private”</vt:lpstr>
      <vt:lpstr>Exemplu pentru modificatorul “protected”</vt:lpstr>
      <vt:lpstr>Friend și supraîncărcarea operatorilor</vt:lpstr>
      <vt:lpstr>Clase si metode “friend”</vt:lpstr>
      <vt:lpstr>Clase si metode “friend” (cont.)</vt:lpstr>
      <vt:lpstr>Supraîncarcarea operatorilor - intro</vt:lpstr>
      <vt:lpstr>Supraîncarcarea operatorilor - sintaxa</vt:lpstr>
      <vt:lpstr>Supraîncarcarea operatorilor - exemplu</vt:lpstr>
      <vt:lpstr>Supraîncarcarea operatorilor I/O - intro</vt:lpstr>
      <vt:lpstr>Supraîncarcarea operatorilor I/O - exemplu</vt:lpstr>
      <vt:lpstr>Supraîncarcarea operatorilor I/O – exemplu (cont.)</vt:lpstr>
      <vt:lpstr>Namespaces</vt:lpstr>
      <vt:lpstr>Namespace - intro</vt:lpstr>
      <vt:lpstr>Namespace - exemple</vt:lpstr>
      <vt:lpstr>Namespace – “using”</vt:lpstr>
      <vt:lpstr>Polimorfism – intro, clasificare</vt:lpstr>
      <vt:lpstr>Polimorfism - intro</vt:lpstr>
      <vt:lpstr>Polimorfism - clasificare</vt:lpstr>
      <vt:lpstr>Polimorfism - clasificare</vt:lpstr>
      <vt:lpstr>Polimorfism static</vt:lpstr>
      <vt:lpstr>Supraîncarcarea funcțiilor</vt:lpstr>
      <vt:lpstr>Supraîncarcarea operatorilor</vt:lpstr>
      <vt:lpstr>Polimorfism dinamic</vt:lpstr>
      <vt:lpstr>Funcții virtuale</vt:lpstr>
      <vt:lpstr>Funcțiile pur virtuale</vt:lpstr>
      <vt:lpstr>Virtual tables și virtual pointers</vt:lpstr>
      <vt:lpstr>Dynamic dispatch</vt:lpstr>
      <vt:lpstr>Vtables</vt:lpstr>
      <vt:lpstr>Vpointers</vt:lpstr>
      <vt:lpstr>Moștenire multiplă </vt:lpstr>
      <vt:lpstr>Moștenire multiplă - intro</vt:lpstr>
      <vt:lpstr>Moștenire multiplă - exemplu</vt:lpstr>
      <vt:lpstr>Moștenire multiplă - problema</vt:lpstr>
      <vt:lpstr>Moștenire multiplă – problema (cont.)</vt:lpstr>
      <vt:lpstr>Moștenire multiplă – Deadly Diamond of Death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 2 - Polimorfism</dc:title>
  <dc:creator>Isabella Minca</dc:creator>
  <cp:revision>3</cp:revision>
  <dcterms:created xsi:type="dcterms:W3CDTF">2021-03-17T15:32:03Z</dcterms:created>
  <dcterms:modified xsi:type="dcterms:W3CDTF">2021-04-02T14:25:29Z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0x0101003E93839104939E4BB0D19A16DB4D252E</vt:lpwstr>
  </property>
</Properties>
</file>